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7"/>
  </p:notesMasterIdLst>
  <p:sldIdLst>
    <p:sldId id="256" r:id="rId2"/>
    <p:sldId id="328" r:id="rId3"/>
    <p:sldId id="333" r:id="rId4"/>
    <p:sldId id="331" r:id="rId5"/>
    <p:sldId id="335" r:id="rId6"/>
    <p:sldId id="336" r:id="rId7"/>
    <p:sldId id="337" r:id="rId8"/>
    <p:sldId id="338" r:id="rId9"/>
    <p:sldId id="339" r:id="rId10"/>
    <p:sldId id="320" r:id="rId11"/>
    <p:sldId id="307" r:id="rId12"/>
    <p:sldId id="319" r:id="rId13"/>
    <p:sldId id="322" r:id="rId14"/>
    <p:sldId id="323" r:id="rId15"/>
    <p:sldId id="321" r:id="rId16"/>
    <p:sldId id="350" r:id="rId17"/>
    <p:sldId id="355" r:id="rId18"/>
    <p:sldId id="351" r:id="rId19"/>
    <p:sldId id="334" r:id="rId20"/>
    <p:sldId id="352" r:id="rId21"/>
    <p:sldId id="353" r:id="rId22"/>
    <p:sldId id="354" r:id="rId23"/>
    <p:sldId id="340" r:id="rId24"/>
    <p:sldId id="306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84FA468-E60A-438D-968D-0D7971A48FB7}">
          <p14:sldIdLst>
            <p14:sldId id="256"/>
            <p14:sldId id="328"/>
            <p14:sldId id="333"/>
            <p14:sldId id="331"/>
            <p14:sldId id="335"/>
            <p14:sldId id="336"/>
            <p14:sldId id="337"/>
            <p14:sldId id="338"/>
            <p14:sldId id="339"/>
            <p14:sldId id="320"/>
            <p14:sldId id="307"/>
            <p14:sldId id="319"/>
            <p14:sldId id="322"/>
            <p14:sldId id="323"/>
            <p14:sldId id="321"/>
            <p14:sldId id="350"/>
            <p14:sldId id="355"/>
            <p14:sldId id="351"/>
            <p14:sldId id="334"/>
            <p14:sldId id="352"/>
            <p14:sldId id="353"/>
            <p14:sldId id="354"/>
          </p14:sldIdLst>
        </p14:section>
        <p14:section name="Раздел без заголовка" id="{1376C830-1286-4C36-A860-514712FF6F9F}">
          <p14:sldIdLst>
            <p14:sldId id="340"/>
            <p14:sldId id="306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66FF"/>
    <a:srgbClr val="CC99FF"/>
    <a:srgbClr val="9933FF"/>
    <a:srgbClr val="99CCFF"/>
    <a:srgbClr val="FF9966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14" d="100"/>
          <a:sy n="114" d="100"/>
        </p:scale>
        <p:origin x="127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8:11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24575,'3'-3'0,"0"-1"0,0 0 0,-1 0 0,0 1 0,1-1 0,-1-1 0,-1 1 0,1 0 0,-1 0 0,2-7 0,-3 8 0,1 0 0,0 0 0,-1 0 0,1 0 0,0 0 0,1 0 0,-1 1 0,0-1 0,1 0 0,0 1 0,0-1 0,-1 1 0,1-1 0,1 1 0,-1 0 0,0 0 0,1 0 0,-1 0 0,1 0 0,-1 0 0,1 1 0,0-1 0,0 1 0,4-2 0,0 1 0,-1 0 0,1 0 0,0 1 0,0-1 0,1 2 0,-1-1 0,0 1 0,0 0 0,0 0 0,14 3 0,-18-2 0,-1 0 0,1 0 0,0 0 0,-1 1 0,1-1 0,-1 1 0,1-1 0,-1 1 0,0 0 0,0 0 0,0 0 0,0 0 0,0 0 0,0 0 0,0 1 0,-1-1 0,1 0 0,-1 1 0,1 0 0,-1-1 0,0 1 0,0 0 0,0-1 0,-1 1 0,1 0 0,-1 0 0,1 0 0,-1 5 0,0 8 0,0 1 0,-1-1 0,-1 0 0,-7 30 0,8-45 0,1 0 0,0-1 0,0 1 0,-1 0 0,1 0 0,0 0 0,0 0 0,0 0 0,0 0 0,0 0 0,0 0 0,0 0 0,0 0 0,0 0 0,1 0 0,-1-1 0,0 1 0,0 0 0,1 0 0,-1 0 0,1 0 0,-1 0 0,1-1 0,-1 1 0,1 0 0,-1 0 0,1-1 0,0 1 0,0 0 0,-1-1 0,1 1 0,0-1 0,0 1 0,-1-1 0,1 1 0,0-1 0,0 0 0,0 1 0,0-1 0,0 0 0,0 0 0,0 1 0,0-1 0,0 0 0,-1 0 0,1 0 0,0 0 0,0 0 0,2-1 0,7 0 0,0 0 0,0-1 0,19-6 0,-13 3 0,33-14 0,13-5 0,-59 23 0,0 0 0,0 1 0,0-1 0,0 1 0,1 0 0,-1 0 0,0 0 0,0 0 0,0 0 0,0 1 0,0-1 0,0 1 0,0 0 0,0 0 0,0 0 0,0 0 0,2 2 0,-3-1 0,1 0 0,-1 0 0,0 1 0,0-1 0,-1 0 0,1 1 0,0-1 0,-1 1 0,0 0 0,1-1 0,-1 1 0,0 0 0,0 0 0,-1 0 0,1 0 0,-1 0 0,1 0 0,-1 4 0,-2 64 0,0-47 0,2 18 0,1-30 0,-1-1 0,0 0 0,0 1 0,-1-1 0,-1 0 0,-4 16 0,6-26 3,0 1 0,-1-1 0,1 0 0,0 0 0,-1 0 0,1 0 0,-1 0 0,1 0 0,-1 0 0,1 0 0,-1 0 0,0 0 0,1 0 0,-1-1 0,0 1 0,0 0 0,0 0 0,1-1 0,-1 1 0,0 0 0,0-1 0,0 1 0,0-1 0,0 1 0,0-1 0,-1 0 0,1 1 0,0-1 0,0 0 0,0 0 0,0 0 0,0 0 0,0 0 0,-1 0 0,1 0 0,0 0 0,0 0 0,0 0 0,-2-1 0,1 0-86,0-1 1,0 1-1,0 0 1,0-1-1,1 0 1,-1 1-1,0-1 1,1 0-1,-1 0 1,1 0-1,0 0 1,-1 0-1,1 0 1,0 0-1,0 0 1,1 0-1,-2-5 1,-2-11-6744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17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24575,'3'6'0,"1"0"0,-2 1 0,1-1 0,0 1 0,-1 0 0,-1 0 0,1 0 0,-1 0 0,0 0 0,0 0 0,-1 0 0,-1 15 0,1-3 0,0 7 0,-2 1 0,-1-1 0,-1 0 0,-10 36 0,6-34 0,2 0 0,2 1 0,-2 41 0,6-22 120,0-45-128,1-6-185,-1-24-1091,0-2-5542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20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 24575,'-5'7'0,"0"0"0,1 1 0,0-1 0,0 1 0,1 0 0,0 0 0,0 0 0,-2 14 0,-5 12 0,-2 4 0,1 0 0,2 1 0,2 1 0,1 0 0,2 0 0,2 0 0,1 0 0,6 42 0,-6-81 0,1 1 0,0-1 0,0 1 0,0 0 0,0-1 0,1 1 0,-1-1 0,0 1 0,1-1 0,-1 1 0,1-1 0,-1 1 0,1-1 0,0 1 0,-1-1 0,1 0 0,0 1 0,0-1 0,0 0 0,0 0 0,0 0 0,0 0 0,0 0 0,1 0 0,-1 0 0,0 0 0,1 0 0,-1 0 0,0-1 0,1 1 0,-1-1 0,1 1 0,-1-1 0,1 1 0,-1-1 0,1 0 0,0 0 0,-1 0 0,1 0 0,-1 0 0,1 0 0,-1 0 0,1 0 0,-1 0 0,1-1 0,-1 1 0,1-1 0,-1 1 0,1-1 0,-1 0 0,2 0 0,10-6 0,0 0 0,-1-1 0,0 0 0,15-13 0,-20 15 0,46-37 0,-26 19 0,2 1 0,54-33 0,-67 46 0,-1 0 0,-1-2 0,0 0 0,22-24 0,13-12 0,-48 48 0,-1 0 0,0 0 0,0-1 0,0 1 0,1 0 0,-1 0 0,0-1 0,1 1 0,-1 0 0,0 0 0,0 0 0,1 0 0,-1-1 0,0 1 0,1 0 0,-1 0 0,0 0 0,1 0 0,-1 0 0,0 0 0,1 0 0,-1 0 0,0 0 0,1 0 0,-1 0 0,0 0 0,1 0 0,-1 0 0,0 0 0,1 0 0,-1 1 0,0-1 0,1 0 0,-1 0 0,1 1 0,4 12 0,-4 25 0,-2-34 0,-2 275-1365,3-269-5461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22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24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1 24575,'-1'0'0,"0"0"0,0 1 0,0-1 0,1 0 0,-1 1 0,0-1 0,0 1 0,0-1 0,1 1 0,-1-1 0,0 1 0,1-1 0,-1 1 0,1 0 0,-1-1 0,0 1 0,1 0 0,0 0 0,-1 0 0,1-1 0,-1 1 0,1 0 0,0 0 0,0 0 0,-1 1 0,-7 30 0,4-14 0,-6 12 0,0 1 0,2 0 0,1 0 0,-2 34 0,-1 6 0,5-30 0,-2 59 0,7-96-72,0 0 1,1 0-1,-1-1 0,0 1 0,-1 0 0,1 0 0,-1 0 0,0 0 1,0 0-1,0-1 0,0 1 0,-1 0 0,1-1 0,-1 1 0,0-1 1,0 0-1,0 1 0,-5 4 0,-2-3-6754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26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1 24575,'22'-1'0,"0"2"0,-1 0 0,1 2 0,0 0 0,-1 1 0,1 2 0,-1 0 0,-1 1 0,1 1 0,25 14 0,-42-20 0,0 1 0,-1 0 0,1 1 0,-1-1 0,0 0 0,1 1 0,-1 0 0,-1 0 0,1 0 0,-1 0 0,1 0 0,-1 0 0,0 0 0,-1 1 0,1-1 0,-1 1 0,0 0 0,0-1 0,0 8 0,1 7 0,-2 0 0,-1 0 0,-4 29 0,4-37 0,0-6 0,0 0 0,0 0 0,0 0 0,-1 0 0,0 0 0,0-1 0,0 1 0,0 0 0,-1-1 0,0 0 0,1 1 0,-2-1 0,1 0 0,0-1 0,-1 1 0,0-1 0,0 1 0,0-1 0,0 0 0,-1-1 0,1 1 0,-1-1 0,1 0 0,-1 0 0,0 0 0,0 0 0,-8 1 0,-12 1 0,0 0 0,0-2 0,0 0 0,-34-3 0,36 0 0,10 0 4,0-1 0,0 0 0,0-1 0,1 0-1,-24-10 1,-6-1-1392,23 8-5438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36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124 234 24575,'73'2'0,"112"15"0,-173-15 0,-1 0 0,1-1 0,0 0 0,0-1 0,21-3 0,-30 3 0,0-1 0,1 0 0,-1 0 0,0-1 0,0 1 0,0 0 0,0-1 0,0 0 0,0 0 0,0 0 0,0 0 0,-1 0 0,1-1 0,-1 1 0,0-1 0,1 0 0,-1 0 0,-1 1 0,1-1 0,0 0 0,-1-1 0,1 1 0,-1 0 0,1-4 0,0 1 0,0 0 0,0 0 0,-1 0 0,0 0 0,0 0 0,-1 0 0,1 0 0,-1-1 0,-1 1 0,1 0 0,-1 0 0,0 0 0,0 0 0,-1 0 0,0 0 0,0 0 0,0 0 0,-1 1 0,-4-9 0,2 8 0,0 1 0,0-1 0,0 1 0,0 0 0,-1 1 0,0-1 0,0 1 0,0 0 0,0 0 0,-1 1 0,0 0 0,1 0 0,-1 1 0,0-1 0,-1 2 0,-7-2 0,4 1 0,0 1 0,-1 0 0,1 1 0,0 0 0,0 1 0,0 0 0,0 1 0,0 0 0,0 1 0,-16 6 0,-7 6 0,-59 35 0,31-16 0,56-31 0,0 1 0,1 0 0,0-1 0,-1 2 0,1-1 0,1 0 0,-1 1 0,1 0 0,0 0 0,0 1 0,0-1 0,1 1 0,-1-1 0,1 1 0,1 0 0,-4 11 0,3-7 0,1 0 0,1 0 0,-1 0 0,1 0 0,1 1 0,0-1 0,1 1 0,0-1 0,0 0 0,4 13 0,-2-11 0,1-1 0,0 1 0,0-1 0,2 0 0,-1 0 0,1 0 0,1-1 0,12 16 0,-13-20 0,-1 0 0,1 0 0,0-1 0,0 0 0,0 0 0,1-1 0,-1 1 0,1-1 0,0-1 0,1 0 0,-1 0 0,0 0 0,13 2 0,58 3 120,-73-8-226,0 0 0,0 0 0,0 0 0,0-1 0,0 0 0,0 0-1,0 0 1,0 0 0,0-1 0,-1 0 0,1 0 0,-1 0 0,6-4 0,0-5-6720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38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1 24575,'-1'7'0,"-1"-1"0,0 1 0,0-1 0,0 0 0,-1 0 0,0 1 0,0-2 0,0 1 0,-1 0 0,-6 7 0,-14 27 0,-38 81 0,55-105-170,-1 0-1,0-1 0,-1 0 1,-1-1-1,0 0 0,-1 0 1,-15 15-1,7-14-6655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39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24575,'4'0'0,"5"0"0,5 0 0,8 0 0,5 4 0,1 5 0,0 6 0,3-1 0,-4 2 0,-2 2 0,-2-2 0,-4-4-8191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1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1 24575,'2'2'0,"0"1"0,0-1 0,0 0 0,0 1 0,1-1 0,-1 0 0,1 0 0,0-1 0,-1 1 0,1 0 0,0-1 0,0 0 0,0 0 0,0 0 0,4 1 0,3 3 0,42 17 0,-38-18 0,0 1 0,0 1 0,-1 1 0,0 0 0,0 0 0,-1 1 0,0 1 0,11 9 0,-18-10 0,0-1 0,-1 0 0,0 1 0,-1 0 0,0 0 0,0 0 0,0 0 0,1 14 0,0-3 0,-1 0 0,0 34 0,-4-50 0,1 0 0,0 0 0,-1 0 0,1 0 0,-1 0 0,0 0 0,0 0 0,0 0 0,-1 0 0,1 0 0,0-1 0,-1 1 0,0-1 0,0 1 0,0-1 0,0 0 0,0 1 0,0-1 0,0 0 0,-1 0 0,1-1 0,-1 1 0,0 0 0,1-1 0,-1 0 0,0 0 0,0 1 0,0-2 0,0 1 0,0 0 0,-5 0 0,-11 2 0,0-1 0,0-1 0,0-1 0,-21-2 0,12 0 0,24 2 0,-11 0 0,1-1 0,0 0 0,-20-4 0,28 3 0,0 0 0,1 0 0,-1-1 0,1 0 0,-1 0 0,1 0 0,0 0 0,0-1 0,0 0 0,-7-7 0,-8-9-116,9 11-23,2 0 1,-1-1-1,1 0 0,0-1 0,1 1 0,0-2 1,1 1-1,-6-14 0,8 10-6687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4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53 24575,'1'2'0,"-1"1"0,0-1 0,1 0 0,0 0 0,-1 0 0,1 0 0,0 0 0,0 0 0,0 0 0,1 0 0,-1 0 0,0-1 0,1 1 0,-1 0 0,1-1 0,-1 1 0,1-1 0,2 2 0,35 21 0,-36-22 0,-1-1 0,44 24 0,67 27 0,-97-46 0,-1-1 0,1-1 0,0 0 0,0-1 0,0-1 0,1 0 0,-1-2 0,29-1 0,-43 1 0,0 0 0,0 0 0,0 0 0,0-1 0,0 1 0,0-1 0,0 1 0,0-1 0,-1 1 0,1-1 0,0 0 0,0 0 0,-1 0 0,1 0 0,-1 0 0,1-1 0,-1 1 0,1 0 0,-1-1 0,0 1 0,1-1 0,-1 1 0,0-1 0,0 1 0,0-1 0,0 0 0,-1 0 0,1 1 0,0-1 0,-1 0 0,1 0 0,-1 0 0,0 0 0,0 0 0,1 0 0,-1 0 0,0 0 0,-1 0 0,1 1 0,0-1 0,-1-3 0,0 1 0,-1-1 0,1 1 0,-1-1 0,1 1 0,-1 0 0,-1 0 0,1 0 0,-1 0 0,1 0 0,-1 0 0,0 1 0,-1-1 0,1 1 0,0 0 0,-1 0 0,-5-4 0,-25-7 0,0 1 0,-1 2 0,0 1 0,-1 2 0,-53-6 0,32 5 0,50 8 0,-21-4 0,-45-2 0,68 7 0,-1 0 0,0 0 0,1 0 0,-1 0 0,0 1 0,1 0 0,-1 0 0,1 1 0,-1-1 0,1 1 0,0 1 0,0-1 0,-1 1 0,-7 5 0,10-5 0,1 1 0,-1-1 0,1 0 0,0 1 0,0-1 0,0 1 0,1 0 0,0 0 0,-1-1 0,1 1 0,0 0 0,1 0 0,-1 0 0,1 7 0,2 64 0,0-44 0,-2 9 0,1-2 0,7 63 0,-6-91 0,-1-1 0,2 1 0,-1-1 0,1 0 0,0 0 0,1-1 0,0 1 0,1-1 0,-1 1 0,2-1 0,-1-1 0,8 8 0,-11-12 4,1-1 1,0 0-1,0 0 0,0-1 0,0 1 0,0-1 0,0 1 0,0-1 0,1 0 1,-1 0-1,0-1 0,1 1 0,-1-1 0,1 1 0,-1-1 0,0 0 0,1 0 1,-1-1-1,1 1 0,-1-1 0,0 1 0,1-1 0,-1 0 0,0 0 0,0-1 1,1 1-1,-1-1 0,5-3 0,0 0-153,0 0 1,0 0-1,0-1 1,-1-1-1,0 1 1,0-1-1,0 0 1,-1 0-1,7-12 1,-4 2-6678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8:29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358 211 24575,'-1'-12'0,"0"1"0,0-1 0,-1 0 0,-1 0 0,0 1 0,0 0 0,-1-1 0,-1 1 0,0 1 0,0-1 0,-12-17 0,14 24 0,0-1 0,-1 1 0,1 0 0,-1 0 0,0 0 0,0 1 0,0 0 0,0-1 0,0 1 0,-1 0 0,0 1 0,1-1 0,-1 1 0,0 0 0,0 1 0,0-1 0,0 1 0,-1 0 0,1 0 0,0 0 0,-1 1 0,1 0 0,0 0 0,-1 0 0,1 0 0,0 1 0,0 0 0,-7 2 0,4 1 0,0 0 0,0 0 0,0 0 0,1 1 0,-1 1 0,1-1 0,0 1 0,1 0 0,0 1 0,0-1 0,-8 12 0,4-4 0,1-1 0,0 2 0,1-1 0,1 1 0,-8 21 0,10-14 0,1 0 0,1 0 0,1 1 0,1-1 0,1 1 0,1-1 0,0 1 0,8 32 0,-8-51 0,0 0 0,1 0 0,-1 0 0,1 0 0,0-1 0,0 1 0,0 0 0,0-1 0,1 0 0,-1 1 0,1-1 0,0 0 0,0 0 0,0-1 0,0 1 0,1-1 0,-1 1 0,1-1 0,0 0 0,-1 0 0,1-1 0,0 1 0,0-1 0,0 0 0,0 0 0,0 0 0,7 0 0,12 1 0,-1-1 0,1-1 0,44-5 0,-42 2 0,-19 2 0,0-1 0,0 0 0,0 0 0,0-1 0,0 1 0,0-1 0,0 0 0,-1-1 0,0 1 0,0-1 0,0 0 0,0-1 0,0 1 0,-1-1 0,0 0 0,0 0 0,0 0 0,-1-1 0,1 1 0,-1-1 0,-1 0 0,4-9 0,1-2 0,-1 0 0,-1 0 0,0-1 0,-1 0 0,-1 0 0,1-34 0,-4 34 0,1 1 0,16 37 0,-3-2 0,0 0 0,2-1 0,18 15 0,33 38 0,-62-62 0,7 6 0,-1 1 0,15 26 0,-23-33 0,0-1 0,0 1 0,-1 0 0,0 0 0,0 0 0,-1 0 0,0 0 0,0 14 0,0 7 0,0-16 0,-1 0 0,0 0 0,-1 0 0,0 0 0,-1 0 0,0 0 0,-7 22 0,6-32 0,1 1 0,-1 0 0,0-1 0,0 0 0,0 0 0,-1 0 0,1 0 0,-1 0 0,1-1 0,-1 1 0,0-1 0,0 0 0,0 0 0,0-1 0,0 1 0,-1-1 0,-3 1 0,-4 1 0,1-1 0,-1 0 0,1 0 0,-1-1 0,-15-1 0,25 0 0,-1-1 0,1 1 0,-1-1 0,1 0 0,-1 0 0,1 0 0,0 0 0,-1 0 0,1 0 0,0-1 0,0 1 0,0-1 0,0 1 0,0-1 0,0 0 0,1 0 0,-1 0 0,1 0 0,-1 0 0,1 0 0,0 0 0,-1 0 0,1-1 0,0 1 0,0 0 0,1-1 0,-1 1 0,1-1 0,-1 1 0,1-1 0,-1-3 0,0-13 0,0 1 0,1-1 0,4-26 0,-2 12 0,-2-58 0,0 39 0,1 0 0,13-77 0,-10 107-1365,-1 2-5461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5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24575,'4'4'0,"5"5"0,1 1-8191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6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24575,'0'4'0,"0"5"0,0 1-8191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8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0 24575,'-5'1'0,"1"-1"0,0 1 0,0 0 0,0 1 0,0-1 0,0 1 0,0 0 0,1 0 0,-1 0 0,1 0 0,-1 1 0,-4 3 0,-41 41 0,39-37 0,-58 70 22,55-61-253,-1-1 0,-1-1 0,-1-1-1,0 0 1,-34 25 0,24-25-6595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49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24575,'4'0'0,"10"0"0,5 3 0,5 3 0,5 2 0,6 6 0,1 3 0,-2 3 0,-6 2 0,-5-3 0,-5-4-8191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50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485 1 24575,'-4'0'0,"0"1"0,-1-1 0,1 1 0,0 0 0,0 1 0,0-1 0,0 1 0,0 0 0,0 0 0,0 0 0,-6 4 0,-40 37 0,16-13 0,-59 34 0,-39 32 0,87-62 0,32-25 0,1 0 0,0 0 0,-21 22 0,33-30-25,0-1 1,-1 0-1,1 0 0,0 0 0,0 0 0,-1 0 0,1 0 1,0 1-1,0-1 0,-1 0 0,1 0 0,0 0 1,0 1-1,-1-1 0,1 0 0,0 0 0,0 1 0,0-1 1,0 0-1,0 0 0,-1 1 0,1-1 0,0 0 0,0 0 1,0 1-1,0-1 0,0 0 0,0 1 0,0-1 1,0 0-1,0 1 0,0-1 0,0 0 0,0 0 0,0 1 1,0-1-1,0 0 0,0 1 0,1-1 0,-1 0 0,0 0 1,0 1-1,0-1 0,0 0 0,1 0 0,-1 1 1,0-1-1,0 0 0,0 0 0,1 0 0,-1 1 0,0-1 1,0 0-1,1 0 0,7 1-6801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52.5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1 24575,'-46'31'0,"11"-8"0,17-9 0,-5 4 0,1 1 0,0 0 0,-20 25 0,36-37 0,0 1 0,1 0 0,0 0 0,0 1 0,1-1 0,0 1 0,1 0 0,0 0 0,0 0 0,1 0 0,0 0 0,0 1 0,0 14 0,2-2 0,-2 5 0,2 1 0,1-1 0,8 51 0,-8-74 0,0 0 0,0 0 0,1-1 0,-1 1 0,1-1 0,0 1 0,0-1 0,0 0 0,0 0 0,1 0 0,-1 0 0,1 0 0,0 0 0,0-1 0,0 1 0,0-1 0,5 3 0,-1-2 0,-1 0 0,1-1 0,-1 0 0,1 0 0,0 0 0,0-1 0,0 0 0,0 0 0,8-1 0,2 0 0,0-2 0,0 0 0,0-1 0,0 0 0,-1-1 0,1-1 0,19-9 0,-23 8 0,1 0 0,-1-1 0,0-1 0,-1 0 0,0-1 0,0 0 0,-1 0 0,0-2 0,-1 1 0,0-1 0,-1-1 0,0 1 0,0-2 0,-2 1 0,1-1 0,-2 0 0,1-1 0,-2 0 0,0 0 0,-1 0 0,0 0 0,-1-1 0,-1 1 0,2-30 0,-4 32 0,1 0 0,-1 0 0,0-1 0,-1 1 0,-1 0 0,-3-17 0,4 25 0,-1 1 0,1-1 0,-1 1 0,0-1 0,0 1 0,0 0 0,0 0 0,-1 0 0,1 0 0,-1 0 0,0 0 0,0 1 0,0-1 0,0 1 0,0 0 0,0 0 0,0 0 0,-1 0 0,1 1 0,-1-1 0,-5 0 0,-33-9-227,1 3-1,-1 1 1,-1 2-1,1 2 1,-51 2-1,71 2-6598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54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599 0 24575,'-9'10'0,"-1"-1"0,0 0 0,-1 0 0,0-1 0,-1 0 0,1-1 0,-1-1 0,-16 7 0,-101 37 0,88-36 0,1 1 0,0 2 0,1 1 0,2 3 0,-63 43 0,51-20-1365,39-32-5461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55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24575,'4'2'0,"0"-1"0,0 0 0,0 1 0,0 0 0,-1 0 0,1 0 0,-1 0 0,1 1 0,-1-1 0,0 1 0,5 5 0,16 11 0,13-2 0,2-1 0,0-2 0,55 13 0,63 22 0,-74-15-1365,-47-20-5461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56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0 24575,'-4'0'0,"-2"4"0,1 5 0,1 6 0,-3-1 0,0 2 0,1 2 0,2 1 0,1 3 0,1 0 0,2 2 0,0-1 0,0 1 0,-4 0 0,-1-1 0,-4-3 0,0-2 0,1-4-8191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40:47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8:32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78 24575,'0'0'0,"0"-1"0,0 0 0,0 1 0,-1-1 0,1 1 0,0-1 0,0 1 0,-1-1 0,1 0 0,0 1 0,-1-1 0,1 1 0,0-1 0,-1 1 0,1 0 0,-1-1 0,1 1 0,-1-1 0,1 1 0,-1 0 0,1-1 0,-1 1 0,1 0 0,-1 0 0,1-1 0,-1 1 0,0 0 0,1 0 0,-1 0 0,1 0 0,-1 0 0,0 0 0,1 0 0,-1 0 0,1 0 0,-1 0 0,0 0 0,1 0 0,-1 0 0,1 0 0,-1 1 0,0-1 0,1 0 0,-1 0 0,1 1 0,-1-1 0,1 0 0,-1 1 0,0 0 0,-29 16 0,19-1 0,1-1 0,0 1 0,1 1 0,0 0 0,2 0 0,0 1 0,0 0 0,2 0 0,1 0 0,0 1 0,1 0 0,1-1 0,1 1 0,0 0 0,4 36 0,-2-51 0,0 0 0,0 1 0,0-1 0,0 0 0,0 0 0,1 0 0,0 0 0,0 0 0,0 0 0,0 0 0,1-1 0,-1 1 0,1-1 0,0 1 0,0-1 0,4 3 0,0-1 0,0 0 0,1 0 0,-1-1 0,1 0 0,0-1 0,0 1 0,15 3 0,-2-3 0,0 0 0,-1-1 0,1-1 0,1-1 0,-1-1 0,22-3 0,-39 2 0,-1 0 0,1 0 0,0 0 0,0 0 0,-1-1 0,1 0 0,-1 1 0,1-1 0,-1-1 0,0 1 0,0 0 0,0-1 0,0 1 0,0-1 0,-1 0 0,1 0 0,-1 0 0,1-1 0,-1 1 0,3-6 0,3-9 0,-1 1 0,0-1 0,4-22 0,2-3 0,-2 15 0,-2-1 0,-1 0 0,-1 0 0,-2-1 0,-1 0 0,-1 0 0,-1-46 0,-3 74 0,1-1 0,-1 1 0,0-1 0,0 1 0,1-1 0,-2 1 0,1 0 0,0 0 0,0-1 0,-1 1 0,1 0 0,-1 0 0,0 0 0,1 1 0,-1-1 0,0 0 0,0 1 0,0-1 0,-1 1 0,1-1 0,0 1 0,0 0 0,-1 0 0,1 0 0,-1 0 0,1 1 0,0-1 0,-1 1 0,0-1 0,-3 1 0,-12-2 0,0 1 0,1 1 0,-28 4 0,17-2 0,-70 0-1365,78-2-5461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8:46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24094,'257'535'0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8:49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56 24575,'5'-4'0,"0"1"0,0 0 0,0 0 0,1 1 0,-1 0 0,1 0 0,-1 0 0,1 0 0,0 1 0,-1 0 0,1 0 0,0 1 0,9 0 0,-6-1 0,0 0 0,0 0 0,0 0 0,-1-1 0,12-4 0,-15 3 0,0 0 0,0 1 0,0 0 0,0 0 0,1 1 0,-1-1 0,1 1 0,-1 0 0,1 1 0,-1-1 0,1 1 0,0 0 0,-1 0 0,1 1 0,-1 0 0,1 0 0,-1 0 0,1 1 0,-1-1 0,0 1 0,1 1 0,-1-1 0,0 1 0,-1 0 0,1 0 0,0 0 0,-1 0 0,0 1 0,0 0 0,0 0 0,0 0 0,5 9 0,-5-9 0,-1 1 0,1-1 0,-1 1 0,0 0 0,-1 0 0,1 0 0,-1 1 0,0-1 0,0 0 0,-1 1 0,0 0 0,0-1 0,0 1 0,0 0 0,-1-1 0,0 1 0,0 0 0,-1 0 0,1-1 0,-1 1 0,-1 0 0,1-1 0,-1 1 0,0-1 0,0 0 0,0 0 0,-1 1 0,0-1 0,0-1 0,0 1 0,-1 0 0,1-1 0,-1 0 0,0 0 0,-1 0 0,1 0 0,-1-1 0,1 1 0,-11 4 0,-64 30-1365,54-24-5461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06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298 296 24324,'0'12'0,"0"-1"0,-1 1 0,0-1 0,0 1 0,0-1 0,-1 0 0,1 0 0,-1 0 0,0 0 0,-1 0 0,1-1 0,-1 1 0,0-1 0,0-1 0,0 1 0,-1-1 0,0 0 0,0 0 0,0-1 0,0 0 0,0 0 0,-1-1 0,1 0 0,-1 0 0,0-1 0,0 0 0,0 0 0,-1-1 0,1-1 0,0 1 0,-1-1 0,0-1 0,1 0 0,-1-1 0,0 0 0,1 0 0,-1-1 0,0 0 0,0-1 0,0 0 0,0-1 0,0 0 0,1-1 0,-1 0 0,0 0 0,1-1 0,-1 0 0,0-1 0,1-1 0,0 1 0,-1-1 0,1-1 0,0 0 0,0 0 0,0-1 0,1 0 0,-1 0 0,1-1 0,0 0 0,0 0 0,0-1 0,0 0 0,0 0 0,1-1 0,0 1 0,0-1 0,0-1 0,1 1 0,-1-1 0,1 0 0,0 0 0,1 0 0,-1 0 0,1 0 0,0-1 0,0 1 0,0-1 0,1 1 0,0-1 0,0 0 0,0 1 0,1-1 0,0 1 0,0-1 0,0 1 0,1 0 0,-1 0 0,1 0 0,0 0 0,1 0 0,-1 1 0,1-1 0,0 1 0,0 1 0,0-1 0,1 1 0,0 0 0,0 0 0,0 1 0,0 0 0,0 0 0,1 1 0,-1 0 0,1 0 0,0 1 0,0 0 0,0 0 0,1 1 0,-1 1 0,0-1 0,1 1 0,0 1 0,-1 0 0,1 1 0,0 0 0,-1 0 0,1 1 0,0 0 0,0 1 0,0 0 0,0 1 0,0 0 0,-1 1 0,1 0 0,0 0 0,-1 1 0,1 0 0,0 1 0,-1 1 0,0-1 0,1 1 0,-1 1 0,0 0 0,0 0 0,0 1 0,-1 0 0,1 0 0,-1 1 0,0 0 0,0 0 0,0 1 0,0 0 0,0 0 0,-1 1 0,0-1 0,0 1 0,0 1 0,-1-1 0,1 1 0,-1 0 0,0 0 0,-1 0 0,1 0 0,-1 0 0,0 1 0,0-1 0,0 1 0,-1-1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08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24575,'-1'61'0,"5"99"0,-2-139 0,1-1 0,1 1 0,1-1 0,0 0 0,14 32 0,-12-38 0,-2 1 0,0-1 0,-1 1 0,-1 1 0,0-1 0,-1 0 0,0 1 0,-1 17 0,-3-64-1365,2 13-5461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12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54 141 24575,'-1'-6'0,"1"1"0,0-1 0,0 1 0,1-1 0,-1 1 0,1 0 0,1-1 0,-1 1 0,1 0 0,-1 0 0,2 0 0,-1 0 0,0 0 0,1 0 0,0 1 0,0-1 0,0 1 0,1 0 0,0 0 0,-1 0 0,1 0 0,1 1 0,-1-1 0,0 1 0,1 0 0,0 0 0,0 1 0,0 0 0,0-1 0,0 2 0,0-1 0,0 1 0,9-2 0,-6 2 0,0 0 0,0 1 0,0 0 0,0 0 0,0 1 0,0 0 0,-1 0 0,1 1 0,0 0 0,-1 1 0,1-1 0,-1 2 0,0-1 0,0 1 0,0 0 0,0 0 0,0 0 0,-1 1 0,0 0 0,7 8 0,-2-2 0,0 1 0,-1-1 0,-1 2 0,0-1 0,0 1 0,-1 1 0,-1 0 0,0 0 0,7 25 0,-12-32 0,0 0 0,-1 0 0,0 0 0,-1 0 0,1 0 0,-1 0 0,-1 0 0,1 0 0,-1 0 0,-1 0 0,1-1 0,-1 1 0,-3 7 0,3-10 0,1 0 0,-1 0 0,0-1 0,0 1 0,-1-1 0,1 0 0,-1 1 0,1-1 0,-1 0 0,0-1 0,0 1 0,-1 0 0,1-1 0,0 0 0,-1 0 0,1 0 0,-1 0 0,0 0 0,0-1 0,0 0 0,0 1 0,0-1 0,-6 0 0,-22-1 0,-1-1 0,1-2 0,0-1 0,1-1 0,-1-2 0,1-1 0,-47-19 0,76 26 0,0 1 0,0-1 0,1 1 0,-1-1 0,0 0 0,0 1 0,1-1 0,-1 0 0,1 0 0,-1 0 0,0 0 0,1-1 0,0 1 0,-1 0 0,1-1 0,0 1 0,0-1 0,0 1 0,0-1 0,-2-3 0,3 4 0,0 0 0,0 0 0,1-1 0,-1 1 0,0 0 0,1 0 0,-1 0 0,1-1 0,-1 1 0,1 0 0,-1 0 0,1 0 0,0 0 0,-1 0 0,1 0 0,0 0 0,0 0 0,0 0 0,0 0 0,0 1 0,0-1 0,2-1 0,5-3 0,0 0 0,1 1 0,0 0 0,0 0 0,0 1 0,16-4 0,29-2 0,-22 5 0,45-14 0,-59 13 0,0 0 0,1 1 0,-1 1 0,1 0 0,0 2 0,37 1 0,-51 0 0,1 1 0,0 0 0,-1 0 0,1 0 0,-1 1 0,1-1 0,-1 1 0,0 1 0,0-1 0,1 1 0,-2 0 0,1 0 0,0 0 0,-1 1 0,1-1 0,-1 1 0,0 1 0,0-1 0,-1 0 0,1 1 0,-1 0 0,0-1 0,0 1 0,-1 0 0,1 1 0,2 8 0,0 1 0,-1-1 0,-1 1 0,0 0 0,-1 0 0,0 0 0,-2 0 0,-1 30 0,0-40 0,0 0 0,0 0 0,0 0 0,-1 0 0,0 0 0,0 0 0,-1 0 0,1-1 0,-1 1 0,0-1 0,0 0 0,0 1 0,-1-1 0,0-1 0,1 1 0,-1-1 0,0 1 0,-1-1 0,1 0 0,-1 0 0,1-1 0,-1 0 0,0 1 0,0-2 0,0 1 0,-6 1 0,-9 1-7,0-1 0,0-1 0,0-1 0,0-1 0,-30-3 0,-4 1-1316,34 2-5503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0:39:15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24575,'0'421'0,"-1"-418"0,1 0 0,0 0 0,0 0 0,1-1 0,-1 1 0,0 0 0,1 0 0,0 0 0,-1-1 0,1 1 0,1 0 0,-1-1 0,0 1 0,0-1 0,1 1 0,0-1 0,-1 0 0,1 1 0,4 2 0,-2-2 0,0-1 0,0 0 0,0 0 0,1-1 0,-1 1 0,1-1 0,-1 0 0,1 0 0,-1 0 0,1-1 0,7 0 0,8 1 0,-2 1 0,0-1 0,0-1 0,0 0 0,0-2 0,0 0 0,26-6 0,-41 6 0,-1 1 0,1-1 0,-1 1 0,0-1 0,0 0 0,0 0 0,0 0 0,0 0 0,0 0 0,0 0 0,-1-1 0,1 1 0,-1 0 0,0-1 0,0 1 0,1-1 0,-2 0 0,1 1 0,0-1 0,0 0 0,-1 0 0,0 1 0,1-1 0,-1 0 0,0 0 0,-1 0 0,1 1 0,0-1 0,-1 0 0,1 0 0,-3-4 0,1-2 0,0 1 0,-1-1 0,0 0 0,-1 1 0,0 0 0,0 0 0,-1 0 0,-8-11 0,9 15 0,1 1-1,-1-1 1,0 1-1,0 0 0,0 0 1,0 1-1,0-1 1,0 1-1,-1 0 1,0 0-1,1 0 1,-1 1-1,-7-2 0,-3 1 19,0 0 0,0 2 0,-16 0-1,-42-3-1445,56-1-5398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C253F-EA19-4421-BF29-2406D08806F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4ABCB-59EF-406B-B1BE-648DB19A3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44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4ABCB-59EF-406B-B1BE-648DB19A3C8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1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7121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0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252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1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90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78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22506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338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0369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54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887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41428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6352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69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6178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4744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F457-9E93-4FEC-9DF9-57159505D21C}" type="datetimeFigureOut">
              <a:rPr lang="ru-RU" smtClean="0"/>
              <a:pPr/>
              <a:t>18.12.2025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6A04BF-AF00-4AF6-8F00-DFBD4022B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68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45.png"/><Relationship Id="rId21" Type="http://schemas.openxmlformats.org/officeDocument/2006/relationships/image" Target="../media/image36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49.png"/><Relationship Id="rId50" Type="http://schemas.openxmlformats.org/officeDocument/2006/relationships/customXml" Target="../ink/ink24.xml"/><Relationship Id="rId55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40.png"/><Relationship Id="rId41" Type="http://schemas.openxmlformats.org/officeDocument/2006/relationships/image" Target="../media/image46.png"/><Relationship Id="rId54" Type="http://schemas.openxmlformats.org/officeDocument/2006/relationships/customXml" Target="../ink/ink2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31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44.png"/><Relationship Id="rId40" Type="http://schemas.openxmlformats.org/officeDocument/2006/relationships/customXml" Target="../ink/ink19.xml"/><Relationship Id="rId45" Type="http://schemas.openxmlformats.org/officeDocument/2006/relationships/image" Target="../media/image48.png"/><Relationship Id="rId53" Type="http://schemas.openxmlformats.org/officeDocument/2006/relationships/image" Target="../media/image52.png"/><Relationship Id="rId58" Type="http://schemas.openxmlformats.org/officeDocument/2006/relationships/customXml" Target="../ink/ink28.xml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50.png"/><Relationship Id="rId57" Type="http://schemas.openxmlformats.org/officeDocument/2006/relationships/image" Target="../media/image54.png"/><Relationship Id="rId61" Type="http://schemas.openxmlformats.org/officeDocument/2006/relationships/image" Target="../media/image56.png"/><Relationship Id="rId10" Type="http://schemas.openxmlformats.org/officeDocument/2006/relationships/customXml" Target="../ink/ink4.xml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4" Type="http://schemas.openxmlformats.org/officeDocument/2006/relationships/customXml" Target="../ink/ink1.xml"/><Relationship Id="rId9" Type="http://schemas.openxmlformats.org/officeDocument/2006/relationships/image" Target="../media/image3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9.png"/><Relationship Id="rId30" Type="http://schemas.openxmlformats.org/officeDocument/2006/relationships/customXml" Target="../ink/ink14.xml"/><Relationship Id="rId35" Type="http://schemas.openxmlformats.org/officeDocument/2006/relationships/image" Target="../media/image43.png"/><Relationship Id="rId43" Type="http://schemas.openxmlformats.org/officeDocument/2006/relationships/image" Target="../media/image47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8" Type="http://schemas.openxmlformats.org/officeDocument/2006/relationships/customXml" Target="../ink/ink3.xml"/><Relationship Id="rId51" Type="http://schemas.openxmlformats.org/officeDocument/2006/relationships/image" Target="../media/image51.png"/><Relationship Id="rId3" Type="http://schemas.openxmlformats.org/officeDocument/2006/relationships/image" Target="../media/image27.jpeg"/><Relationship Id="rId12" Type="http://schemas.openxmlformats.org/officeDocument/2006/relationships/customXml" Target="../ink/ink5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4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06306" y="260350"/>
            <a:ext cx="7006054" cy="1052513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дошкольное </a:t>
            </a:r>
            <a:b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образовательное учреждение </a:t>
            </a:r>
            <a:b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детский сад №1 комбинированного вида </a:t>
            </a:r>
            <a:b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Невского района Санкт-Петербурга</a:t>
            </a:r>
            <a:br>
              <a:rPr lang="ru-RU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306" y="1556792"/>
            <a:ext cx="7006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«Роль педагога в физическом развитии ребёнка»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00628" y="6000768"/>
            <a:ext cx="2124060" cy="714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C6C6C80-4D7C-63F4-0F2E-B6113544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4680520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5854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56" y="164747"/>
            <a:ext cx="5039293" cy="5857304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Чтобы воспитатель был первым помощником инструктора по физической культуре, с ним надо регулярно взаимодействовать. </a:t>
            </a:r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D07D73E2-BA35-B2A7-B7A6-9B7A45966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9697"/>
            <a:ext cx="4757955" cy="4757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9.userapi.com/s/v1/if2/zYmdD7U944AM0G13ocoaph6x5d-rFDuaoLx8ADeuelHzIj3o3SXiXBtwZXhun32t4cR8R12afOuTG7H8rP6QG2T3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9" t="23302" b="24916"/>
          <a:stretch>
            <a:fillRect/>
          </a:stretch>
        </p:blipFill>
        <p:spPr bwMode="auto">
          <a:xfrm>
            <a:off x="5249874" y="164747"/>
            <a:ext cx="3883022" cy="234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CFF38-3DF9-D027-2DF6-0D5D293043A3}"/>
              </a:ext>
            </a:extLst>
          </p:cNvPr>
          <p:cNvSpPr txBox="1"/>
          <p:nvPr/>
        </p:nvSpPr>
        <p:spPr>
          <a:xfrm>
            <a:off x="5580113" y="2492896"/>
            <a:ext cx="25202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Постоянная, совместная работа инструктора по физической культуре и воспитателя группы может привести к желаемым результатам в решении задач общего физического воспитания дошкольников.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6" name="AutoShape 8" descr="Picture background">
            <a:extLst>
              <a:ext uri="{FF2B5EF4-FFF2-40B4-BE49-F238E27FC236}">
                <a16:creationId xmlns:a16="http://schemas.microsoft.com/office/drawing/2014/main" id="{1C07426A-875D-BDF7-8188-08CF04EDA0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33F1B-96B5-7AE2-0647-80A178079680}"/>
              </a:ext>
            </a:extLst>
          </p:cNvPr>
          <p:cNvSpPr txBox="1"/>
          <p:nvPr/>
        </p:nvSpPr>
        <p:spPr>
          <a:xfrm rot="1988198">
            <a:off x="683568" y="6025011"/>
            <a:ext cx="1653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воспитатель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591E5-E183-C9DD-76C7-284CD21C71FD}"/>
              </a:ext>
            </a:extLst>
          </p:cNvPr>
          <p:cNvSpPr txBox="1"/>
          <p:nvPr/>
        </p:nvSpPr>
        <p:spPr>
          <a:xfrm rot="20389017">
            <a:off x="3133988" y="5698886"/>
            <a:ext cx="2553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инструктор по физической культуре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373453DB-9F3E-BD66-E5BC-B04DC26188D7}"/>
                  </a:ext>
                </a:extLst>
              </p14:cNvPr>
              <p14:cNvContentPartPr/>
              <p14:nvPr/>
            </p14:nvContentPartPr>
            <p14:xfrm>
              <a:off x="729654" y="2288358"/>
              <a:ext cx="178920" cy="16812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373453DB-9F3E-BD66-E5BC-B04DC26188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654" y="2279718"/>
                <a:ext cx="19656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493C129C-1AFF-B017-D484-7D6CCEBB5529}"/>
                  </a:ext>
                </a:extLst>
              </p14:cNvPr>
              <p14:cNvContentPartPr/>
              <p14:nvPr/>
            </p14:nvContentPartPr>
            <p14:xfrm>
              <a:off x="902814" y="2079918"/>
              <a:ext cx="231480" cy="26928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493C129C-1AFF-B017-D484-7D6CCEBB55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174" y="2071278"/>
                <a:ext cx="24912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AD53D7DE-27E0-5AEF-1E6E-078E95B9B7BA}"/>
                  </a:ext>
                </a:extLst>
              </p14:cNvPr>
              <p14:cNvContentPartPr/>
              <p14:nvPr/>
            </p14:nvContentPartPr>
            <p14:xfrm>
              <a:off x="1122414" y="1968318"/>
              <a:ext cx="161640" cy="18900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AD53D7DE-27E0-5AEF-1E6E-078E95B9B7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3414" y="1959318"/>
                <a:ext cx="17928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4FA71C80-92CF-0BC1-243F-6BFDAD7975E4}"/>
                  </a:ext>
                </a:extLst>
              </p14:cNvPr>
              <p14:cNvContentPartPr/>
              <p14:nvPr/>
            </p14:nvContentPartPr>
            <p14:xfrm>
              <a:off x="1308174" y="1887318"/>
              <a:ext cx="92880" cy="1929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4FA71C80-92CF-0BC1-243F-6BFDAD7975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99174" y="1878318"/>
                <a:ext cx="1105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B21F81E8-5E65-07DF-165C-107243DA421F}"/>
                  </a:ext>
                </a:extLst>
              </p14:cNvPr>
              <p14:cNvContentPartPr/>
              <p14:nvPr/>
            </p14:nvContentPartPr>
            <p14:xfrm>
              <a:off x="1333734" y="1850598"/>
              <a:ext cx="128160" cy="11340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B21F81E8-5E65-07DF-165C-107243DA42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24734" y="1841598"/>
                <a:ext cx="1458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8F267E1C-4222-1B3A-FE15-AB8AAF161DA9}"/>
                  </a:ext>
                </a:extLst>
              </p14:cNvPr>
              <p14:cNvContentPartPr/>
              <p14:nvPr/>
            </p14:nvContentPartPr>
            <p14:xfrm>
              <a:off x="1557654" y="1765278"/>
              <a:ext cx="107640" cy="21348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8F267E1C-4222-1B3A-FE15-AB8AAF161DA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48654" y="1756278"/>
                <a:ext cx="1252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67B44331-4EFF-4F62-5898-E6554311A780}"/>
                  </a:ext>
                </a:extLst>
              </p14:cNvPr>
              <p14:cNvContentPartPr/>
              <p14:nvPr/>
            </p14:nvContentPartPr>
            <p14:xfrm>
              <a:off x="1819734" y="1677438"/>
              <a:ext cx="26640" cy="19044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67B44331-4EFF-4F62-5898-E6554311A78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10734" y="1668438"/>
                <a:ext cx="442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A98396E3-2EDD-1630-F438-82C80A7FB80E}"/>
                  </a:ext>
                </a:extLst>
              </p14:cNvPr>
              <p14:cNvContentPartPr/>
              <p14:nvPr/>
            </p14:nvContentPartPr>
            <p14:xfrm>
              <a:off x="1817574" y="1660518"/>
              <a:ext cx="203040" cy="19512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A98396E3-2EDD-1630-F438-82C80A7FB80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08574" y="1651878"/>
                <a:ext cx="220680" cy="21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ED7D06E-5F28-9FED-4745-C6AF62906836}"/>
              </a:ext>
            </a:extLst>
          </p:cNvPr>
          <p:cNvGrpSpPr/>
          <p:nvPr/>
        </p:nvGrpSpPr>
        <p:grpSpPr>
          <a:xfrm>
            <a:off x="2163894" y="1601838"/>
            <a:ext cx="218520" cy="187920"/>
            <a:chOff x="2163894" y="1601838"/>
            <a:chExt cx="21852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Рукописный ввод 28">
                  <a:extLst>
                    <a:ext uri="{FF2B5EF4-FFF2-40B4-BE49-F238E27FC236}">
                      <a16:creationId xmlns:a16="http://schemas.microsoft.com/office/drawing/2014/main" id="{8C06F4A0-09C8-265C-AEB1-CAB96088FE0A}"/>
                    </a:ext>
                  </a:extLst>
                </p14:cNvPr>
                <p14:cNvContentPartPr/>
                <p14:nvPr/>
              </p14:nvContentPartPr>
              <p14:xfrm>
                <a:off x="2163894" y="1610478"/>
                <a:ext cx="104400" cy="179280"/>
              </p14:xfrm>
            </p:contentPart>
          </mc:Choice>
          <mc:Fallback xmlns="">
            <p:pic>
              <p:nvPicPr>
                <p:cNvPr id="29" name="Рукописный ввод 28">
                  <a:extLst>
                    <a:ext uri="{FF2B5EF4-FFF2-40B4-BE49-F238E27FC236}">
                      <a16:creationId xmlns:a16="http://schemas.microsoft.com/office/drawing/2014/main" id="{8C06F4A0-09C8-265C-AEB1-CAB96088FE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54894" y="1601478"/>
                  <a:ext cx="1220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id="{F5D1C90C-E032-7401-2A46-72D61E9D2B92}"/>
                    </a:ext>
                  </a:extLst>
                </p14:cNvPr>
                <p14:cNvContentPartPr/>
                <p14:nvPr/>
              </p14:nvContentPartPr>
              <p14:xfrm>
                <a:off x="2364774" y="1601838"/>
                <a:ext cx="17640" cy="178560"/>
              </p14:xfrm>
            </p:contentPart>
          </mc:Choice>
          <mc:Fallback xmlns=""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F5D1C90C-E032-7401-2A46-72D61E9D2B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56134" y="1593198"/>
                  <a:ext cx="3528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7" name="Группа 1026">
            <a:extLst>
              <a:ext uri="{FF2B5EF4-FFF2-40B4-BE49-F238E27FC236}">
                <a16:creationId xmlns:a16="http://schemas.microsoft.com/office/drawing/2014/main" id="{BD30616E-B97D-A3FB-AF82-95B534FFBB34}"/>
              </a:ext>
            </a:extLst>
          </p:cNvPr>
          <p:cNvGrpSpPr/>
          <p:nvPr/>
        </p:nvGrpSpPr>
        <p:grpSpPr>
          <a:xfrm>
            <a:off x="2514894" y="1576998"/>
            <a:ext cx="179280" cy="210600"/>
            <a:chOff x="2514894" y="1576998"/>
            <a:chExt cx="17928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24" name="Рукописный ввод 1023">
                  <a:extLst>
                    <a:ext uri="{FF2B5EF4-FFF2-40B4-BE49-F238E27FC236}">
                      <a16:creationId xmlns:a16="http://schemas.microsoft.com/office/drawing/2014/main" id="{04F9E4A7-BE8C-419D-3AC6-B2158B22A8DD}"/>
                    </a:ext>
                  </a:extLst>
                </p14:cNvPr>
                <p14:cNvContentPartPr/>
                <p14:nvPr/>
              </p14:nvContentPartPr>
              <p14:xfrm>
                <a:off x="2514894" y="1584918"/>
                <a:ext cx="179280" cy="202680"/>
              </p14:xfrm>
            </p:contentPart>
          </mc:Choice>
          <mc:Fallback xmlns="">
            <p:pic>
              <p:nvPicPr>
                <p:cNvPr id="1024" name="Рукописный ввод 1023">
                  <a:extLst>
                    <a:ext uri="{FF2B5EF4-FFF2-40B4-BE49-F238E27FC236}">
                      <a16:creationId xmlns:a16="http://schemas.microsoft.com/office/drawing/2014/main" id="{04F9E4A7-BE8C-419D-3AC6-B2158B22A8D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05894" y="1576278"/>
                  <a:ext cx="1969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25" name="Рукописный ввод 1024">
                  <a:extLst>
                    <a:ext uri="{FF2B5EF4-FFF2-40B4-BE49-F238E27FC236}">
                      <a16:creationId xmlns:a16="http://schemas.microsoft.com/office/drawing/2014/main" id="{2559D0AB-73FD-E1DF-9046-66241CC87168}"/>
                    </a:ext>
                  </a:extLst>
                </p14:cNvPr>
                <p14:cNvContentPartPr/>
                <p14:nvPr/>
              </p14:nvContentPartPr>
              <p14:xfrm>
                <a:off x="2650614" y="1576998"/>
                <a:ext cx="1800" cy="360"/>
              </p14:xfrm>
            </p:contentPart>
          </mc:Choice>
          <mc:Fallback xmlns="">
            <p:pic>
              <p:nvPicPr>
                <p:cNvPr id="1025" name="Рукописный ввод 1024">
                  <a:extLst>
                    <a:ext uri="{FF2B5EF4-FFF2-40B4-BE49-F238E27FC236}">
                      <a16:creationId xmlns:a16="http://schemas.microsoft.com/office/drawing/2014/main" id="{2559D0AB-73FD-E1DF-9046-66241CC8716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41974" y="1567998"/>
                  <a:ext cx="194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28" name="Рукописный ввод 1027">
                <a:extLst>
                  <a:ext uri="{FF2B5EF4-FFF2-40B4-BE49-F238E27FC236}">
                    <a16:creationId xmlns:a16="http://schemas.microsoft.com/office/drawing/2014/main" id="{94A32DF8-8398-AA1D-0FDE-33AA593CC9AB}"/>
                  </a:ext>
                </a:extLst>
              </p14:cNvPr>
              <p14:cNvContentPartPr/>
              <p14:nvPr/>
            </p14:nvContentPartPr>
            <p14:xfrm>
              <a:off x="2865174" y="1643958"/>
              <a:ext cx="45720" cy="197280"/>
            </p14:xfrm>
          </p:contentPart>
        </mc:Choice>
        <mc:Fallback xmlns="">
          <p:pic>
            <p:nvPicPr>
              <p:cNvPr id="1028" name="Рукописный ввод 1027">
                <a:extLst>
                  <a:ext uri="{FF2B5EF4-FFF2-40B4-BE49-F238E27FC236}">
                    <a16:creationId xmlns:a16="http://schemas.microsoft.com/office/drawing/2014/main" id="{94A32DF8-8398-AA1D-0FDE-33AA593CC9A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56534" y="1635318"/>
                <a:ext cx="633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29" name="Рукописный ввод 1028">
                <a:extLst>
                  <a:ext uri="{FF2B5EF4-FFF2-40B4-BE49-F238E27FC236}">
                    <a16:creationId xmlns:a16="http://schemas.microsoft.com/office/drawing/2014/main" id="{C74A65E4-8835-8E43-64EF-A4DEC17EF92B}"/>
                  </a:ext>
                </a:extLst>
              </p14:cNvPr>
              <p14:cNvContentPartPr/>
              <p14:nvPr/>
            </p14:nvContentPartPr>
            <p14:xfrm>
              <a:off x="2869854" y="1660518"/>
              <a:ext cx="161640" cy="136080"/>
            </p14:xfrm>
          </p:contentPart>
        </mc:Choice>
        <mc:Fallback xmlns="">
          <p:pic>
            <p:nvPicPr>
              <p:cNvPr id="1029" name="Рукописный ввод 1028">
                <a:extLst>
                  <a:ext uri="{FF2B5EF4-FFF2-40B4-BE49-F238E27FC236}">
                    <a16:creationId xmlns:a16="http://schemas.microsoft.com/office/drawing/2014/main" id="{C74A65E4-8835-8E43-64EF-A4DEC17EF92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60854" y="1651518"/>
                <a:ext cx="179280" cy="15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6" name="Группа 1035">
            <a:extLst>
              <a:ext uri="{FF2B5EF4-FFF2-40B4-BE49-F238E27FC236}">
                <a16:creationId xmlns:a16="http://schemas.microsoft.com/office/drawing/2014/main" id="{1C5EA70B-42AF-55E1-D430-7EFB8DFE0143}"/>
              </a:ext>
            </a:extLst>
          </p:cNvPr>
          <p:cNvGrpSpPr/>
          <p:nvPr/>
        </p:nvGrpSpPr>
        <p:grpSpPr>
          <a:xfrm>
            <a:off x="3067494" y="1794438"/>
            <a:ext cx="422640" cy="321120"/>
            <a:chOff x="3067494" y="1794438"/>
            <a:chExt cx="42264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32" name="Рукописный ввод 1031">
                  <a:extLst>
                    <a:ext uri="{FF2B5EF4-FFF2-40B4-BE49-F238E27FC236}">
                      <a16:creationId xmlns:a16="http://schemas.microsoft.com/office/drawing/2014/main" id="{C7B78336-0AA9-944D-9657-75FB43834DC4}"/>
                    </a:ext>
                  </a:extLst>
                </p14:cNvPr>
                <p14:cNvContentPartPr/>
                <p14:nvPr/>
              </p14:nvContentPartPr>
              <p14:xfrm>
                <a:off x="3067494" y="1794438"/>
                <a:ext cx="196920" cy="187920"/>
              </p14:xfrm>
            </p:contentPart>
          </mc:Choice>
          <mc:Fallback xmlns="">
            <p:pic>
              <p:nvPicPr>
                <p:cNvPr id="1032" name="Рукописный ввод 1031">
                  <a:extLst>
                    <a:ext uri="{FF2B5EF4-FFF2-40B4-BE49-F238E27FC236}">
                      <a16:creationId xmlns:a16="http://schemas.microsoft.com/office/drawing/2014/main" id="{C7B78336-0AA9-944D-9657-75FB43834DC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58494" y="1785438"/>
                  <a:ext cx="2145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33" name="Рукописный ввод 1032">
                  <a:extLst>
                    <a:ext uri="{FF2B5EF4-FFF2-40B4-BE49-F238E27FC236}">
                      <a16:creationId xmlns:a16="http://schemas.microsoft.com/office/drawing/2014/main" id="{5ACC2258-AA80-2E14-1907-2FBC2F64703B}"/>
                    </a:ext>
                  </a:extLst>
                </p14:cNvPr>
                <p14:cNvContentPartPr/>
                <p14:nvPr/>
              </p14:nvContentPartPr>
              <p14:xfrm>
                <a:off x="3315174" y="1903878"/>
                <a:ext cx="82800" cy="138600"/>
              </p14:xfrm>
            </p:contentPart>
          </mc:Choice>
          <mc:Fallback xmlns="">
            <p:pic>
              <p:nvPicPr>
                <p:cNvPr id="1033" name="Рукописный ввод 1032">
                  <a:extLst>
                    <a:ext uri="{FF2B5EF4-FFF2-40B4-BE49-F238E27FC236}">
                      <a16:creationId xmlns:a16="http://schemas.microsoft.com/office/drawing/2014/main" id="{5ACC2258-AA80-2E14-1907-2FBC2F6470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06174" y="1895238"/>
                  <a:ext cx="1004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34" name="Рукописный ввод 1033">
                  <a:extLst>
                    <a:ext uri="{FF2B5EF4-FFF2-40B4-BE49-F238E27FC236}">
                      <a16:creationId xmlns:a16="http://schemas.microsoft.com/office/drawing/2014/main" id="{AD54FA7D-727C-0008-6C41-84EDC84CD5F1}"/>
                    </a:ext>
                  </a:extLst>
                </p14:cNvPr>
                <p14:cNvContentPartPr/>
                <p14:nvPr/>
              </p14:nvContentPartPr>
              <p14:xfrm>
                <a:off x="3397254" y="1912158"/>
                <a:ext cx="92880" cy="37800"/>
              </p14:xfrm>
            </p:contentPart>
          </mc:Choice>
          <mc:Fallback xmlns="">
            <p:pic>
              <p:nvPicPr>
                <p:cNvPr id="1034" name="Рукописный ввод 1033">
                  <a:extLst>
                    <a:ext uri="{FF2B5EF4-FFF2-40B4-BE49-F238E27FC236}">
                      <a16:creationId xmlns:a16="http://schemas.microsoft.com/office/drawing/2014/main" id="{AD54FA7D-727C-0008-6C41-84EDC84CD5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88614" y="1903518"/>
                  <a:ext cx="110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35" name="Рукописный ввод 1034">
                  <a:extLst>
                    <a:ext uri="{FF2B5EF4-FFF2-40B4-BE49-F238E27FC236}">
                      <a16:creationId xmlns:a16="http://schemas.microsoft.com/office/drawing/2014/main" id="{D91AB8A8-D694-C00F-C7DF-385BFE908DAF}"/>
                    </a:ext>
                  </a:extLst>
                </p14:cNvPr>
                <p14:cNvContentPartPr/>
                <p14:nvPr/>
              </p14:nvContentPartPr>
              <p14:xfrm>
                <a:off x="3322014" y="1979478"/>
                <a:ext cx="167760" cy="136080"/>
              </p14:xfrm>
            </p:contentPart>
          </mc:Choice>
          <mc:Fallback xmlns="">
            <p:pic>
              <p:nvPicPr>
                <p:cNvPr id="1035" name="Рукописный ввод 1034">
                  <a:extLst>
                    <a:ext uri="{FF2B5EF4-FFF2-40B4-BE49-F238E27FC236}">
                      <a16:creationId xmlns:a16="http://schemas.microsoft.com/office/drawing/2014/main" id="{D91AB8A8-D694-C00F-C7DF-385BFE908D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13014" y="1970838"/>
                  <a:ext cx="18540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37" name="Рукописный ввод 1036">
                <a:extLst>
                  <a:ext uri="{FF2B5EF4-FFF2-40B4-BE49-F238E27FC236}">
                    <a16:creationId xmlns:a16="http://schemas.microsoft.com/office/drawing/2014/main" id="{29788EF9-A124-AB84-E6BE-FDDC3B32C88D}"/>
                  </a:ext>
                </a:extLst>
              </p14:cNvPr>
              <p14:cNvContentPartPr/>
              <p14:nvPr/>
            </p14:nvContentPartPr>
            <p14:xfrm>
              <a:off x="3588054" y="2035998"/>
              <a:ext cx="213120" cy="184320"/>
            </p14:xfrm>
          </p:contentPart>
        </mc:Choice>
        <mc:Fallback xmlns="">
          <p:pic>
            <p:nvPicPr>
              <p:cNvPr id="1037" name="Рукописный ввод 1036">
                <a:extLst>
                  <a:ext uri="{FF2B5EF4-FFF2-40B4-BE49-F238E27FC236}">
                    <a16:creationId xmlns:a16="http://schemas.microsoft.com/office/drawing/2014/main" id="{29788EF9-A124-AB84-E6BE-FDDC3B32C88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79414" y="2027358"/>
                <a:ext cx="230760" cy="20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0" name="Группа 1039">
            <a:extLst>
              <a:ext uri="{FF2B5EF4-FFF2-40B4-BE49-F238E27FC236}">
                <a16:creationId xmlns:a16="http://schemas.microsoft.com/office/drawing/2014/main" id="{82625BAD-238F-D520-4521-6F3D15A3F4CF}"/>
              </a:ext>
            </a:extLst>
          </p:cNvPr>
          <p:cNvGrpSpPr/>
          <p:nvPr/>
        </p:nvGrpSpPr>
        <p:grpSpPr>
          <a:xfrm>
            <a:off x="3657174" y="1903878"/>
            <a:ext cx="117720" cy="34200"/>
            <a:chOff x="3657174" y="1903878"/>
            <a:chExt cx="117720" cy="3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38" name="Рукописный ввод 1037">
                  <a:extLst>
                    <a:ext uri="{FF2B5EF4-FFF2-40B4-BE49-F238E27FC236}">
                      <a16:creationId xmlns:a16="http://schemas.microsoft.com/office/drawing/2014/main" id="{6823069B-E6A3-272C-CB23-3605DB7F7CC9}"/>
                    </a:ext>
                  </a:extLst>
                </p14:cNvPr>
                <p14:cNvContentPartPr/>
                <p14:nvPr/>
              </p14:nvContentPartPr>
              <p14:xfrm>
                <a:off x="3657174" y="1903878"/>
                <a:ext cx="8640" cy="8640"/>
              </p14:xfrm>
            </p:contentPart>
          </mc:Choice>
          <mc:Fallback xmlns="">
            <p:pic>
              <p:nvPicPr>
                <p:cNvPr id="1038" name="Рукописный ввод 1037">
                  <a:extLst>
                    <a:ext uri="{FF2B5EF4-FFF2-40B4-BE49-F238E27FC236}">
                      <a16:creationId xmlns:a16="http://schemas.microsoft.com/office/drawing/2014/main" id="{6823069B-E6A3-272C-CB23-3605DB7F7CC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48534" y="1895238"/>
                  <a:ext cx="262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39" name="Рукописный ввод 1038">
                  <a:extLst>
                    <a:ext uri="{FF2B5EF4-FFF2-40B4-BE49-F238E27FC236}">
                      <a16:creationId xmlns:a16="http://schemas.microsoft.com/office/drawing/2014/main" id="{9B89004D-7264-B8CA-3F3E-A571765D5EFD}"/>
                    </a:ext>
                  </a:extLst>
                </p14:cNvPr>
                <p14:cNvContentPartPr/>
                <p14:nvPr/>
              </p14:nvContentPartPr>
              <p14:xfrm>
                <a:off x="3774534" y="1929078"/>
                <a:ext cx="360" cy="9000"/>
              </p14:xfrm>
            </p:contentPart>
          </mc:Choice>
          <mc:Fallback xmlns="">
            <p:pic>
              <p:nvPicPr>
                <p:cNvPr id="1039" name="Рукописный ввод 1038">
                  <a:extLst>
                    <a:ext uri="{FF2B5EF4-FFF2-40B4-BE49-F238E27FC236}">
                      <a16:creationId xmlns:a16="http://schemas.microsoft.com/office/drawing/2014/main" id="{9B89004D-7264-B8CA-3F3E-A571765D5EF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65894" y="1920438"/>
                  <a:ext cx="1800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A4CAED29-4614-F722-385A-7635026F2956}"/>
              </a:ext>
            </a:extLst>
          </p:cNvPr>
          <p:cNvGrpSpPr/>
          <p:nvPr/>
        </p:nvGrpSpPr>
        <p:grpSpPr>
          <a:xfrm>
            <a:off x="3773094" y="2172438"/>
            <a:ext cx="730800" cy="489240"/>
            <a:chOff x="3773094" y="2172438"/>
            <a:chExt cx="73080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41" name="Рукописный ввод 1040">
                  <a:extLst>
                    <a:ext uri="{FF2B5EF4-FFF2-40B4-BE49-F238E27FC236}">
                      <a16:creationId xmlns:a16="http://schemas.microsoft.com/office/drawing/2014/main" id="{BC8D2B7F-704D-4C10-5419-0BB776B4B18D}"/>
                    </a:ext>
                  </a:extLst>
                </p14:cNvPr>
                <p14:cNvContentPartPr/>
                <p14:nvPr/>
              </p14:nvContentPartPr>
              <p14:xfrm>
                <a:off x="3773094" y="2172438"/>
                <a:ext cx="119520" cy="110160"/>
              </p14:xfrm>
            </p:contentPart>
          </mc:Choice>
          <mc:Fallback xmlns="">
            <p:pic>
              <p:nvPicPr>
                <p:cNvPr id="1041" name="Рукописный ввод 1040">
                  <a:extLst>
                    <a:ext uri="{FF2B5EF4-FFF2-40B4-BE49-F238E27FC236}">
                      <a16:creationId xmlns:a16="http://schemas.microsoft.com/office/drawing/2014/main" id="{BC8D2B7F-704D-4C10-5419-0BB776B4B18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764094" y="2163438"/>
                  <a:ext cx="1371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42" name="Рукописный ввод 1041">
                  <a:extLst>
                    <a:ext uri="{FF2B5EF4-FFF2-40B4-BE49-F238E27FC236}">
                      <a16:creationId xmlns:a16="http://schemas.microsoft.com/office/drawing/2014/main" id="{A2FE3E13-98C5-D91B-EDD1-88F188A6E781}"/>
                    </a:ext>
                  </a:extLst>
                </p14:cNvPr>
                <p14:cNvContentPartPr/>
                <p14:nvPr/>
              </p14:nvContentPartPr>
              <p14:xfrm>
                <a:off x="3850134" y="2248038"/>
                <a:ext cx="95400" cy="45000"/>
              </p14:xfrm>
            </p:contentPart>
          </mc:Choice>
          <mc:Fallback xmlns="">
            <p:pic>
              <p:nvPicPr>
                <p:cNvPr id="1042" name="Рукописный ввод 1041">
                  <a:extLst>
                    <a:ext uri="{FF2B5EF4-FFF2-40B4-BE49-F238E27FC236}">
                      <a16:creationId xmlns:a16="http://schemas.microsoft.com/office/drawing/2014/main" id="{A2FE3E13-98C5-D91B-EDD1-88F188A6E78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41134" y="2239398"/>
                  <a:ext cx="113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43" name="Рукописный ввод 1042">
                  <a:extLst>
                    <a:ext uri="{FF2B5EF4-FFF2-40B4-BE49-F238E27FC236}">
                      <a16:creationId xmlns:a16="http://schemas.microsoft.com/office/drawing/2014/main" id="{AEA62E4F-B7E6-D43E-CE66-2C23BCCD159A}"/>
                    </a:ext>
                  </a:extLst>
                </p14:cNvPr>
                <p14:cNvContentPartPr/>
                <p14:nvPr/>
              </p14:nvContentPartPr>
              <p14:xfrm>
                <a:off x="3893694" y="2231118"/>
                <a:ext cx="174600" cy="129600"/>
              </p14:xfrm>
            </p:contentPart>
          </mc:Choice>
          <mc:Fallback xmlns="">
            <p:pic>
              <p:nvPicPr>
                <p:cNvPr id="1043" name="Рукописный ввод 1042">
                  <a:extLst>
                    <a:ext uri="{FF2B5EF4-FFF2-40B4-BE49-F238E27FC236}">
                      <a16:creationId xmlns:a16="http://schemas.microsoft.com/office/drawing/2014/main" id="{AEA62E4F-B7E6-D43E-CE66-2C23BCCD159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85054" y="2222478"/>
                  <a:ext cx="192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44" name="Рукописный ввод 1043">
                  <a:extLst>
                    <a:ext uri="{FF2B5EF4-FFF2-40B4-BE49-F238E27FC236}">
                      <a16:creationId xmlns:a16="http://schemas.microsoft.com/office/drawing/2014/main" id="{1A66AD0D-2036-B0AE-AB52-340B2ABB214A}"/>
                    </a:ext>
                  </a:extLst>
                </p14:cNvPr>
                <p14:cNvContentPartPr/>
                <p14:nvPr/>
              </p14:nvContentPartPr>
              <p14:xfrm>
                <a:off x="4091334" y="2298078"/>
                <a:ext cx="179640" cy="203040"/>
              </p14:xfrm>
            </p:contentPart>
          </mc:Choice>
          <mc:Fallback xmlns="">
            <p:pic>
              <p:nvPicPr>
                <p:cNvPr id="1044" name="Рукописный ввод 1043">
                  <a:extLst>
                    <a:ext uri="{FF2B5EF4-FFF2-40B4-BE49-F238E27FC236}">
                      <a16:creationId xmlns:a16="http://schemas.microsoft.com/office/drawing/2014/main" id="{1A66AD0D-2036-B0AE-AB52-340B2ABB214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82694" y="2289438"/>
                  <a:ext cx="1972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45" name="Рукописный ввод 1044">
                  <a:extLst>
                    <a:ext uri="{FF2B5EF4-FFF2-40B4-BE49-F238E27FC236}">
                      <a16:creationId xmlns:a16="http://schemas.microsoft.com/office/drawing/2014/main" id="{4DD24C79-090A-874B-881E-C17F2FE4768C}"/>
                    </a:ext>
                  </a:extLst>
                </p14:cNvPr>
                <p14:cNvContentPartPr/>
                <p14:nvPr/>
              </p14:nvContentPartPr>
              <p14:xfrm>
                <a:off x="4179894" y="2440998"/>
                <a:ext cx="216000" cy="120600"/>
              </p14:xfrm>
            </p:contentPart>
          </mc:Choice>
          <mc:Fallback xmlns="">
            <p:pic>
              <p:nvPicPr>
                <p:cNvPr id="1045" name="Рукописный ввод 1044">
                  <a:extLst>
                    <a:ext uri="{FF2B5EF4-FFF2-40B4-BE49-F238E27FC236}">
                      <a16:creationId xmlns:a16="http://schemas.microsoft.com/office/drawing/2014/main" id="{4DD24C79-090A-874B-881E-C17F2FE4768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70894" y="2431998"/>
                  <a:ext cx="2336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46" name="Рукописный ввод 1045">
                  <a:extLst>
                    <a:ext uri="{FF2B5EF4-FFF2-40B4-BE49-F238E27FC236}">
                      <a16:creationId xmlns:a16="http://schemas.microsoft.com/office/drawing/2014/main" id="{0D429852-A995-B935-EF16-7D58979741C1}"/>
                    </a:ext>
                  </a:extLst>
                </p14:cNvPr>
                <p14:cNvContentPartPr/>
                <p14:nvPr/>
              </p14:nvContentPartPr>
              <p14:xfrm>
                <a:off x="4303014" y="2474478"/>
                <a:ext cx="200880" cy="79200"/>
              </p14:xfrm>
            </p:contentPart>
          </mc:Choice>
          <mc:Fallback xmlns="">
            <p:pic>
              <p:nvPicPr>
                <p:cNvPr id="1046" name="Рукописный ввод 1045">
                  <a:extLst>
                    <a:ext uri="{FF2B5EF4-FFF2-40B4-BE49-F238E27FC236}">
                      <a16:creationId xmlns:a16="http://schemas.microsoft.com/office/drawing/2014/main" id="{0D429852-A995-B935-EF16-7D58979741C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94374" y="2465478"/>
                  <a:ext cx="2185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47" name="Рукописный ввод 1046">
                  <a:extLst>
                    <a:ext uri="{FF2B5EF4-FFF2-40B4-BE49-F238E27FC236}">
                      <a16:creationId xmlns:a16="http://schemas.microsoft.com/office/drawing/2014/main" id="{09EC475E-AEE3-9350-13B4-E2593F7EA1FA}"/>
                    </a:ext>
                  </a:extLst>
                </p14:cNvPr>
                <p14:cNvContentPartPr/>
                <p14:nvPr/>
              </p14:nvContentPartPr>
              <p14:xfrm>
                <a:off x="4340814" y="2550078"/>
                <a:ext cx="29880" cy="111600"/>
              </p14:xfrm>
            </p:contentPart>
          </mc:Choice>
          <mc:Fallback xmlns="">
            <p:pic>
              <p:nvPicPr>
                <p:cNvPr id="1047" name="Рукописный ввод 1046">
                  <a:extLst>
                    <a:ext uri="{FF2B5EF4-FFF2-40B4-BE49-F238E27FC236}">
                      <a16:creationId xmlns:a16="http://schemas.microsoft.com/office/drawing/2014/main" id="{09EC475E-AEE3-9350-13B4-E2593F7EA1F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331814" y="2541078"/>
                  <a:ext cx="4752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49" name="Рукописный ввод 1048">
                <a:extLst>
                  <a:ext uri="{FF2B5EF4-FFF2-40B4-BE49-F238E27FC236}">
                    <a16:creationId xmlns:a16="http://schemas.microsoft.com/office/drawing/2014/main" id="{CABF64B8-A8AE-4631-27F6-3962F57D563F}"/>
                  </a:ext>
                </a:extLst>
              </p14:cNvPr>
              <p14:cNvContentPartPr/>
              <p14:nvPr/>
            </p14:nvContentPartPr>
            <p14:xfrm>
              <a:off x="10066614" y="1106838"/>
              <a:ext cx="360" cy="360"/>
            </p14:xfrm>
          </p:contentPart>
        </mc:Choice>
        <mc:Fallback xmlns="">
          <p:pic>
            <p:nvPicPr>
              <p:cNvPr id="1049" name="Рукописный ввод 1048">
                <a:extLst>
                  <a:ext uri="{FF2B5EF4-FFF2-40B4-BE49-F238E27FC236}">
                    <a16:creationId xmlns:a16="http://schemas.microsoft.com/office/drawing/2014/main" id="{CABF64B8-A8AE-4631-27F6-3962F57D563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057614" y="109819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076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272808" cy="6552728"/>
          </a:xfrm>
        </p:spPr>
        <p:txBody>
          <a:bodyPr>
            <a:noAutofit/>
          </a:bodyPr>
          <a:lstStyle/>
          <a:p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2656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Способы организации детей во время проведения занятия: фронтальный, групповой, индивидуальный, круговой тренировки.</a:t>
            </a:r>
            <a:b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фронтальном способе -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одинаковые для всех упражнения выполняются сразу всеми детьми, а инструктор и воспитатель следят за качеством выполнения упражнений, осанкой.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A7AAAC-D9C5-7E28-B8AD-C1A5AC955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t="17071" r="4053" b="17881"/>
          <a:stretch>
            <a:fillRect/>
          </a:stretch>
        </p:blipFill>
        <p:spPr bwMode="auto">
          <a:xfrm>
            <a:off x="28906" y="2550204"/>
            <a:ext cx="4878288" cy="300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E7B65E1-6910-FB29-23CD-FFACFD3E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72" y="2486736"/>
            <a:ext cx="2087924" cy="148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997F92C9-1DB0-BA01-E23C-38662F99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552445"/>
            <a:ext cx="1865939" cy="12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51A118-73FE-9B4C-9752-03A7CEF2F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8716" r="16926"/>
          <a:stretch>
            <a:fillRect/>
          </a:stretch>
        </p:blipFill>
        <p:spPr bwMode="auto">
          <a:xfrm>
            <a:off x="4877269" y="3933717"/>
            <a:ext cx="4237825" cy="2908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5BF7C-F7DD-FB87-DA91-7B318B061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12" y="0"/>
            <a:ext cx="1585989" cy="165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11" y="-171400"/>
            <a:ext cx="6552728" cy="6264696"/>
          </a:xfrm>
        </p:spPr>
        <p:txBody>
          <a:bodyPr>
            <a:normAutofit/>
          </a:bodyPr>
          <a:lstStyle/>
          <a:p>
            <a:b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подгрупповом способе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организации дети распределяются на группы, каждая из которых выполняет свое задание. Инструктор по физической культуре занимается с одной группой, а воспитатель с другой. Этот способ требует от детей самостоятельности, сознательного и ответственного выполнения задания.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CB81654E-81CA-24FD-C28A-EF889A80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37951" r="5060"/>
          <a:stretch>
            <a:fillRect/>
          </a:stretch>
        </p:blipFill>
        <p:spPr bwMode="auto">
          <a:xfrm>
            <a:off x="1148691" y="5657761"/>
            <a:ext cx="2094089" cy="114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он Детская Йога фото, бесплатные для взрослых и детей">
            <a:extLst>
              <a:ext uri="{FF2B5EF4-FFF2-40B4-BE49-F238E27FC236}">
                <a16:creationId xmlns:a16="http://schemas.microsoft.com/office/drawing/2014/main" id="{98677C4E-0C02-41FF-D1E0-13E240098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23068" r="4264" b="8421"/>
          <a:stretch>
            <a:fillRect/>
          </a:stretch>
        </p:blipFill>
        <p:spPr bwMode="auto">
          <a:xfrm>
            <a:off x="5374898" y="5735076"/>
            <a:ext cx="1872208" cy="1094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10545CE-42CE-4536-DDC4-467466AC0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26375"/>
          <a:stretch>
            <a:fillRect/>
          </a:stretch>
        </p:blipFill>
        <p:spPr bwMode="auto">
          <a:xfrm>
            <a:off x="-21182" y="1883658"/>
            <a:ext cx="4377158" cy="3705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D8F5BD8-E7B4-6C81-40D1-F8A822332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1650" r="22438" b="27951"/>
          <a:stretch>
            <a:fillRect/>
          </a:stretch>
        </p:blipFill>
        <p:spPr bwMode="auto">
          <a:xfrm>
            <a:off x="4355976" y="1827340"/>
            <a:ext cx="4788024" cy="3830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9A25FAF3-39E2-EFE8-550C-FA4B3EF28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827"/>
            <a:ext cx="1313119" cy="13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8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888" y="94587"/>
            <a:ext cx="6626698" cy="5915744"/>
          </a:xfrm>
        </p:spPr>
        <p:txBody>
          <a:bodyPr>
            <a:normAutofit/>
          </a:bodyPr>
          <a:lstStyle/>
          <a:p>
            <a:r>
              <a:rPr lang="ru-RU" sz="18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Индивидуальный способ </a:t>
            </a:r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заключается в выполнении отдельных упражнений каждым занимающимся самостоятельно. Это позволяет обратить внимание каждого ребенка на качество движения; значит, задача инструктора и воспитателя – помочь ему увидеть основные недостатки, а при необходимости – быть рядом с ребенком.</a:t>
            </a:r>
            <a:b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1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8E7FA3-3DFF-D739-A473-3F310F076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012" r="37733" b="10500"/>
          <a:stretch>
            <a:fillRect/>
          </a:stretch>
        </p:blipFill>
        <p:spPr bwMode="auto">
          <a:xfrm>
            <a:off x="81181" y="2492896"/>
            <a:ext cx="4276735" cy="4385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B5F5F1-5C73-2B04-2804-6D73F8C86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33076" r="27215" b="43700"/>
          <a:stretch>
            <a:fillRect/>
          </a:stretch>
        </p:blipFill>
        <p:spPr bwMode="auto">
          <a:xfrm>
            <a:off x="4540407" y="1844824"/>
            <a:ext cx="4458280" cy="4198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DF65D37-C366-0AEF-8C78-A4B4C27B4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7"/>
          <a:stretch>
            <a:fillRect/>
          </a:stretch>
        </p:blipFill>
        <p:spPr bwMode="auto">
          <a:xfrm>
            <a:off x="7951802" y="4941168"/>
            <a:ext cx="1192198" cy="20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4B2F6FFF-F800-AA69-B698-845EFAE8D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4"/>
          <a:stretch>
            <a:fillRect/>
          </a:stretch>
        </p:blipFill>
        <p:spPr bwMode="auto">
          <a:xfrm>
            <a:off x="7825774" y="20233"/>
            <a:ext cx="1205525" cy="21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2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4480"/>
            <a:ext cx="6482682" cy="5915744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Применение </a:t>
            </a:r>
            <a:r>
              <a:rPr lang="ru-RU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метода круговой тренировки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занятиях физической культурой дает возможность задать правильную физическую нагрузку на все группы мышц, развивает общую и силовую выносливость, совершенствует дыхательную и сердечно - сосудистую системы. При организации данного метода, воспитатель и инструктор, делят «станции» между собой и следят за качеством выполнения упражнений.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F0108-F449-63D9-E7FC-0237352D754F}"/>
              </a:ext>
            </a:extLst>
          </p:cNvPr>
          <p:cNvSpPr txBox="1"/>
          <p:nvPr/>
        </p:nvSpPr>
        <p:spPr>
          <a:xfrm>
            <a:off x="251520" y="5085184"/>
            <a:ext cx="70567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команде дети выполняют упражнения, а педагог наблюдает за ними, исправляет ошибки, добиваясь правильного выполнения двигательных заданий на всех «станциях». Педагог находится там, где нужна помощь и страховка, осуществляет контроль над нагрузкой и, при необходимости, её регулирует. Дети переходят от «станции» к «станции» против часовой стрелки.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12941EF-77F3-8DA7-BBBB-14BA38BA6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5350" r="7476" b="40550"/>
          <a:stretch>
            <a:fillRect/>
          </a:stretch>
        </p:blipFill>
        <p:spPr bwMode="auto">
          <a:xfrm>
            <a:off x="1693642" y="2348880"/>
            <a:ext cx="54726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14C46-59DA-FF43-5B5A-CC5DFA925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12" y="0"/>
            <a:ext cx="1585989" cy="1650162"/>
          </a:xfrm>
          <a:prstGeom prst="rect">
            <a:avLst/>
          </a:prstGeom>
        </p:spPr>
      </p:pic>
      <p:pic>
        <p:nvPicPr>
          <p:cNvPr id="4" name="Picture 8" descr="Picture background">
            <a:extLst>
              <a:ext uri="{FF2B5EF4-FFF2-40B4-BE49-F238E27FC236}">
                <a16:creationId xmlns:a16="http://schemas.microsoft.com/office/drawing/2014/main" id="{B6046D3E-6142-7356-BB66-523125D1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26" y="5245974"/>
            <a:ext cx="2372791" cy="17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6740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651"/>
            <a:ext cx="7560841" cy="68113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детском саду используются следующие </a:t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формы двигательной деятельности:</a:t>
            </a:r>
            <a:br>
              <a:rPr lang="ru-RU" sz="1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занятия физической культурой 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помещении и на воздухе;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игровая деятельность 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(подвижные и малоподвижные игры);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совместная деятельность;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развлечения и досуги;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двигательная активность </a:t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(утренняя гимнастика, спортивные упражнения, физкультурные минутки,  упражнения с использованием нестандартного оборудования, гимнастика после сна).</a:t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B6FC883C-AD25-DC55-114B-1BF8D8A43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6926"/>
          <a:stretch>
            <a:fillRect/>
          </a:stretch>
        </p:blipFill>
        <p:spPr bwMode="auto">
          <a:xfrm>
            <a:off x="456669" y="3697022"/>
            <a:ext cx="3539267" cy="29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733EF04-B5BE-E9CA-5E1A-A97E1F7A3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5001" r="20863"/>
          <a:stretch>
            <a:fillRect/>
          </a:stretch>
        </p:blipFill>
        <p:spPr bwMode="auto">
          <a:xfrm>
            <a:off x="4716016" y="2980368"/>
            <a:ext cx="4327623" cy="3863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92995D-2F6E-248C-B557-84D7844B9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7" t="29439" b="16787"/>
          <a:stretch>
            <a:fillRect/>
          </a:stretch>
        </p:blipFill>
        <p:spPr bwMode="auto">
          <a:xfrm>
            <a:off x="4067944" y="332656"/>
            <a:ext cx="5131331" cy="22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3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A8C50DA3-DDB3-7432-9050-E7EBBD7C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925">
            <a:off x="6826594" y="2836271"/>
            <a:ext cx="2230545" cy="223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cture background">
            <a:extLst>
              <a:ext uri="{FF2B5EF4-FFF2-40B4-BE49-F238E27FC236}">
                <a16:creationId xmlns:a16="http://schemas.microsoft.com/office/drawing/2014/main" id="{ED2B360F-CB40-0333-7577-F83C1584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439">
            <a:off x="3551449" y="5108856"/>
            <a:ext cx="1956655" cy="17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Picture background">
            <a:extLst>
              <a:ext uri="{FF2B5EF4-FFF2-40B4-BE49-F238E27FC236}">
                <a16:creationId xmlns:a16="http://schemas.microsoft.com/office/drawing/2014/main" id="{3C108EF6-D4C4-2D5C-CEE7-4353EE92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7794">
            <a:off x="152888" y="3285529"/>
            <a:ext cx="2918299" cy="22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Picture background">
            <a:extLst>
              <a:ext uri="{FF2B5EF4-FFF2-40B4-BE49-F238E27FC236}">
                <a16:creationId xmlns:a16="http://schemas.microsoft.com/office/drawing/2014/main" id="{5190B7DA-D2BE-DCC3-CACA-323DDE56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23" y="2185572"/>
            <a:ext cx="2923285" cy="29232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2" descr="Picture background">
            <a:extLst>
              <a:ext uri="{FF2B5EF4-FFF2-40B4-BE49-F238E27FC236}">
                <a16:creationId xmlns:a16="http://schemas.microsoft.com/office/drawing/2014/main" id="{4DD3D9CC-56BF-9F87-A8EB-4FBF30E50C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8BC1F0-E255-B54D-C572-B69D22F48888}"/>
              </a:ext>
            </a:extLst>
          </p:cNvPr>
          <p:cNvSpPr/>
          <p:nvPr/>
        </p:nvSpPr>
        <p:spPr>
          <a:xfrm>
            <a:off x="539552" y="121500"/>
            <a:ext cx="691276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Педагогические ситуации 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/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практические задания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7010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135D9BB-528E-5CB6-3555-1842DC78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" y="22312"/>
            <a:ext cx="908450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350A06-2828-7CA0-ECA8-527CD0CA706A}"/>
              </a:ext>
            </a:extLst>
          </p:cNvPr>
          <p:cNvSpPr txBox="1"/>
          <p:nvPr/>
        </p:nvSpPr>
        <p:spPr>
          <a:xfrm>
            <a:off x="2123728" y="416732"/>
            <a:ext cx="4372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Физкультминутка </a:t>
            </a:r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E948E22F-1325-F670-146F-F9848865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32"/>
            <a:ext cx="1535978" cy="15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DF92ABF-CF2C-15DE-8D59-98512E6DF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0" y="1662454"/>
            <a:ext cx="5111105" cy="511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27E6F3FA-6BD7-9A09-23ED-4DFBEFF40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r="24812"/>
          <a:stretch>
            <a:fillRect/>
          </a:stretch>
        </p:blipFill>
        <p:spPr bwMode="auto">
          <a:xfrm>
            <a:off x="4175955" y="3238725"/>
            <a:ext cx="1800200" cy="1709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30F39FE1-839B-9B21-7FCE-565E52E90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076082"/>
            <a:ext cx="1631987" cy="16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3748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704855" cy="6552728"/>
          </a:xfrm>
        </p:spPr>
        <p:txBody>
          <a:bodyPr>
            <a:normAutofit/>
          </a:bodyPr>
          <a:lstStyle/>
          <a:p>
            <a:pPr lvl="0"/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ситуации:</a:t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Воспитатель старшей группы на утренней гимнастике выполняет все упражнения вместе с детьми от начала до конца. Правильно ли это, как нужно было поступить? </a:t>
            </a:r>
            <a:b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утренней гимнастике в младшей группе воспитатель проводит упражнения с гимнастическими палками. Перед выполнением каждого упражнения она объясняет и показывает его. С заданием дети справляются плохо, после гимнастики они сильно возбуждены. Как психологически обосновать состояние детей, почему они плохо справились с заданием? </a:t>
            </a:r>
            <a:b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1602" y="4230702"/>
          <a:ext cx="851284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9521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Ответ: гимнастические палки в младшей группе не даются, на гимнастику выносится знакомый комплекс, объяснять его не нужно.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3" y="1772816"/>
          <a:ext cx="77048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i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Ответ: необходимо напоминать последовательность упражнений</a:t>
                      </a:r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ru-RU" sz="200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627783" y="4916628"/>
          <a:ext cx="2664296" cy="148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82472">
                <a:tc>
                  <a:txBody>
                    <a:bodyPr/>
                    <a:lstStyle/>
                    <a:p>
                      <a:endParaRPr lang="ru-RU" sz="1700" b="1" i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AF68CAF9-8EDC-FCDE-90BE-E10551AE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81" y="4799929"/>
            <a:ext cx="2916322" cy="21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D0680FF8-865B-66E9-BA9F-87A2AF90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21" y="40245"/>
            <a:ext cx="1872208" cy="8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icture background">
            <a:extLst>
              <a:ext uri="{FF2B5EF4-FFF2-40B4-BE49-F238E27FC236}">
                <a16:creationId xmlns:a16="http://schemas.microsoft.com/office/drawing/2014/main" id="{6334FCB2-4BDE-BF97-7284-A6BE632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59598"/>
            <a:ext cx="2583546" cy="18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09A3D-1F1D-B830-48CC-8CBE3825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55828"/>
            <a:ext cx="6347715" cy="780884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rgbClr val="FF0000"/>
                </a:solidFill>
                <a:latin typeface="Arial "/>
              </a:rPr>
              <a:t>Практическое задание № 1: показать и рассказать как правильно выполнить метание малого мяча.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BBAFF9-7643-7D96-D442-0997419D2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6192688" cy="36004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 метании мяча с места отсутствует разбег, поэтому ребенку необходимо максимально эффективно использовать фазы держания, замаха и броска. Техника метания мяча с места фазы: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Держание (Прицеливание):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правильный захват мяча и выбор цели.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Замах: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отведение руки назад с контролем движения.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Бросок: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резкое разгибание руки и выпуск мяча.</a:t>
            </a:r>
          </a:p>
          <a:p>
            <a:endParaRPr lang="ru-RU" dirty="0"/>
          </a:p>
        </p:txBody>
      </p:sp>
      <p:pic>
        <p:nvPicPr>
          <p:cNvPr id="3" name="Picture 4" descr="Picture background">
            <a:extLst>
              <a:ext uri="{FF2B5EF4-FFF2-40B4-BE49-F238E27FC236}">
                <a16:creationId xmlns:a16="http://schemas.microsoft.com/office/drawing/2014/main" id="{D4B0B9B0-D8A7-B6AE-2AFA-73C773EA7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8472" r="4633" b="17897"/>
          <a:stretch>
            <a:fillRect/>
          </a:stretch>
        </p:blipFill>
        <p:spPr bwMode="auto">
          <a:xfrm>
            <a:off x="1763688" y="4437113"/>
            <a:ext cx="3888432" cy="24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E181D1E3-984D-EC67-84BB-74E81166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418197" cy="24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Picture background">
            <a:extLst>
              <a:ext uri="{FF2B5EF4-FFF2-40B4-BE49-F238E27FC236}">
                <a16:creationId xmlns:a16="http://schemas.microsoft.com/office/drawing/2014/main" id="{1C934495-C84F-ADD2-26C9-386BB0D7BC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806A1D06-1127-E0F4-96A0-C534CBE4B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9401" r="27163" b="10800"/>
          <a:stretch>
            <a:fillRect/>
          </a:stretch>
        </p:blipFill>
        <p:spPr bwMode="auto">
          <a:xfrm>
            <a:off x="8042374" y="260649"/>
            <a:ext cx="634539" cy="6345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B5738075-0418-475A-D83B-88C23235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77936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12465AF2-FA6C-C1F5-7E83-EF901133E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14300" r="15553" b="17089"/>
          <a:stretch>
            <a:fillRect/>
          </a:stretch>
        </p:blipFill>
        <p:spPr bwMode="auto">
          <a:xfrm>
            <a:off x="6602999" y="855710"/>
            <a:ext cx="690267" cy="683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84C6BB49-47D2-2722-F813-4FB4CAB1B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4300" r="16401" b="17450"/>
          <a:stretch>
            <a:fillRect/>
          </a:stretch>
        </p:blipFill>
        <p:spPr bwMode="auto">
          <a:xfrm>
            <a:off x="8427445" y="785002"/>
            <a:ext cx="634540" cy="634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C497CF9E-FA07-5D48-CB36-D7D5AB6A5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4300" r="15350" b="16039"/>
          <a:stretch>
            <a:fillRect/>
          </a:stretch>
        </p:blipFill>
        <p:spPr bwMode="auto">
          <a:xfrm>
            <a:off x="7697249" y="838268"/>
            <a:ext cx="634540" cy="63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72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B8940F-9C15-D8C7-EDE8-1F8D82858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/>
          <a:stretch>
            <a:fillRect/>
          </a:stretch>
        </p:blipFill>
        <p:spPr bwMode="auto">
          <a:xfrm>
            <a:off x="3504553" y="109736"/>
            <a:ext cx="5639447" cy="29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FA2C23-0C22-EDF7-4654-20697173C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0" r="8098"/>
          <a:stretch>
            <a:fillRect/>
          </a:stretch>
        </p:blipFill>
        <p:spPr bwMode="auto">
          <a:xfrm>
            <a:off x="0" y="3045421"/>
            <a:ext cx="5890081" cy="386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D75DE400-42FF-7FAF-EFB5-B1C1310B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81" y="3237817"/>
            <a:ext cx="2308045" cy="30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9107B-FAA9-501B-9CC1-B9899F68F346}"/>
              </a:ext>
            </a:extLst>
          </p:cNvPr>
          <p:cNvSpPr txBox="1"/>
          <p:nvPr/>
        </p:nvSpPr>
        <p:spPr>
          <a:xfrm>
            <a:off x="107503" y="88651"/>
            <a:ext cx="34563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Физкультура – это одна из главных ценностей общества. </a:t>
            </a:r>
          </a:p>
          <a:p>
            <a:pPr algn="ctr"/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Физкультурные занятия развивают у детей ловкость, выносливость, скорость, улучшают координацию движений, способствуют сохранению здоровья и душевного равновесия.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8825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2A4FD2-92AC-CCA7-444B-AF3C0C7077E7}"/>
              </a:ext>
            </a:extLst>
          </p:cNvPr>
          <p:cNvSpPr txBox="1"/>
          <p:nvPr/>
        </p:nvSpPr>
        <p:spPr>
          <a:xfrm>
            <a:off x="323528" y="332656"/>
            <a:ext cx="669674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rgbClr val="FF0000"/>
                </a:solidFill>
                <a:latin typeface="Arial "/>
              </a:rPr>
              <a:t>Практическое задание № 2: показать и рассказать как правильно выполнить упражнение «спрыгивание со скамейки».</a:t>
            </a:r>
            <a:endParaRPr lang="ru-RU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A067D2-49F9-0106-5F46-37C59770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705236"/>
            <a:ext cx="427569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2F3869-F97F-DD65-00AB-FAF7A8815D5C}"/>
              </a:ext>
            </a:extLst>
          </p:cNvPr>
          <p:cNvSpPr txBox="1"/>
          <p:nvPr/>
        </p:nvSpPr>
        <p:spPr>
          <a:xfrm>
            <a:off x="-13939" y="1373684"/>
            <a:ext cx="480196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900" b="1" dirty="0">
                <a:solidFill>
                  <a:srgbClr val="54A021">
                    <a:lumMod val="75000"/>
                  </a:srgbClr>
                </a:solidFill>
                <a:latin typeface="Arial "/>
              </a:rPr>
              <a:t>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Порядок действий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:    </a:t>
            </a: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Arial "/>
            </a:endParaRP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ru-RU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1. Исходное положение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: стопы параллельны, выровнены по краю скамейки, полуприсесть, руки отвести назад.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ru-RU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2. Толчок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: двумя ногами, направление — вперёд-вверх, руки вперёд.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ru-RU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3. Полёт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: руки вверх, тело выпрямляется, несколько прогибается.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ru-RU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4. Приземление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: с носка, полуприседание,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 руки вперёд,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 выпрямление корпуса.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6B43B5CB-6443-7466-3E2B-384325135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1700" r="52500" b="53151"/>
          <a:stretch>
            <a:fillRect/>
          </a:stretch>
        </p:blipFill>
        <p:spPr bwMode="auto">
          <a:xfrm>
            <a:off x="5646197" y="845310"/>
            <a:ext cx="1374075" cy="1790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89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566D8-DE89-446F-E856-61536605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9ABD1E-8529-3BC9-1DDC-987572C5D566}"/>
              </a:ext>
            </a:extLst>
          </p:cNvPr>
          <p:cNvSpPr txBox="1"/>
          <p:nvPr/>
        </p:nvSpPr>
        <p:spPr>
          <a:xfrm>
            <a:off x="323528" y="332656"/>
            <a:ext cx="669674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Практическое задание № 3: показать и рассказать как правильно выполнить упражнение «пролезание в обруч».</a:t>
            </a:r>
            <a:endParaRPr lang="ru-RU" sz="1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3D406-BBFB-70FD-16FF-B2BDB90A62B6}"/>
              </a:ext>
            </a:extLst>
          </p:cNvPr>
          <p:cNvSpPr txBox="1"/>
          <p:nvPr/>
        </p:nvSpPr>
        <p:spPr>
          <a:xfrm>
            <a:off x="323528" y="1556792"/>
            <a:ext cx="331236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Порядок действий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:</a:t>
            </a: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YS Text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1. Исходное положение: встать правым боком к стоящему на полу обручу, ноги вместе, руки опущены.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2. Присесть, шагнуть в обруч правой ногой,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п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ролезть в обруч головой, туловищем,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затем приставить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 левую ногу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к правой</a:t>
            </a:r>
            <a:r>
              <a:rPr lang="ru-RU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 "/>
              </a:rPr>
              <a:t>.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"/>
              </a:rPr>
              <a:t>3. Выпрямиться (принять исходное положение)</a:t>
            </a:r>
            <a:endParaRPr lang="ru-RU" sz="2000" b="0" i="0" dirty="0">
              <a:solidFill>
                <a:schemeClr val="accent2">
                  <a:lumMod val="50000"/>
                </a:schemeClr>
              </a:solidFill>
              <a:effectLst/>
              <a:latin typeface="Arial 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343394-3147-E497-4C69-A1F6BECE0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6" t="49866"/>
          <a:stretch>
            <a:fillRect/>
          </a:stretch>
        </p:blipFill>
        <p:spPr bwMode="auto">
          <a:xfrm>
            <a:off x="3635896" y="1261294"/>
            <a:ext cx="5508104" cy="5490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ADCC2C39-7960-D7BF-2338-40C09F55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2761"/>
            <a:ext cx="935524" cy="12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178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6903219" cy="6525344"/>
          </a:xfrm>
        </p:spPr>
        <p:txBody>
          <a:bodyPr>
            <a:normAutofit/>
          </a:bodyPr>
          <a:lstStyle/>
          <a:p>
            <a:br>
              <a:rPr lang="ru-RU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Ситуация 1</a:t>
            </a:r>
            <a:b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Бабушка одного мальчика попросила воспитателей о том, чтобы ее внука не брали на физкультурные занятия, т. к. прыжки со скамейки могут привести к травме ребёнка. Аргументировала она данный факт тем, сама недавно сломала ногу, и не хотела бы, чтобы с её внуком случилось подобное. </a:t>
            </a: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Вопросы-задания</a:t>
            </a: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Сформулируйте ответ для бабушки мальчика в решении данной ситуации.</a:t>
            </a: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Обоснуйте необходимость физической активности ребенка, объясните, и покажите, как правильно и безопасно прыгают со скамейки на физкультурных занятиях в детском саду.</a:t>
            </a:r>
            <a:br>
              <a:rPr lang="ru-RU" sz="19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9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797F7E08-DB2D-9B0D-A841-5598573BA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8"/>
          <a:stretch>
            <a:fillRect/>
          </a:stretch>
        </p:blipFill>
        <p:spPr bwMode="auto">
          <a:xfrm>
            <a:off x="4542319" y="4394938"/>
            <a:ext cx="4566759" cy="23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F6EA0812-4338-D914-1008-F0F7BF2DF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r="2109" b="10258"/>
          <a:stretch>
            <a:fillRect/>
          </a:stretch>
        </p:blipFill>
        <p:spPr bwMode="auto">
          <a:xfrm>
            <a:off x="61462" y="4398480"/>
            <a:ext cx="4323876" cy="235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>
            <a:extLst>
              <a:ext uri="{FF2B5EF4-FFF2-40B4-BE49-F238E27FC236}">
                <a16:creationId xmlns:a16="http://schemas.microsoft.com/office/drawing/2014/main" id="{32F942D0-B93C-07AD-92FB-EC8A9B67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"/>
            <a:ext cx="2450957" cy="1527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53858023-993A-544C-1C4E-A9789104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06" y="1803205"/>
            <a:ext cx="2276134" cy="1769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3242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0380F8-61AB-6EA7-6761-2215EB80F1A7}"/>
              </a:ext>
            </a:extLst>
          </p:cNvPr>
          <p:cNvSpPr txBox="1"/>
          <p:nvPr/>
        </p:nvSpPr>
        <p:spPr>
          <a:xfrm>
            <a:off x="179512" y="557972"/>
            <a:ext cx="6984776" cy="3003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физкультурных занятиях дети старшей группы выполняли упражнение по метанию малого мяча. Одна девочка отказалась выполнять данное упражнение, т.к боялась сделать его неправильно.</a:t>
            </a:r>
            <a:endParaRPr lang="ru-RU" sz="16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9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Вопросы-задания</a:t>
            </a:r>
            <a:r>
              <a:rPr lang="ru-RU" sz="19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Замотивируйте ребенка так, чтобы он захотел выполнить упражнение и сделал это верно.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Объясните и покажите, как поступить в данной ситуации.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B53656-26D2-75B0-8856-92AFB049BA97}"/>
              </a:ext>
            </a:extLst>
          </p:cNvPr>
          <p:cNvSpPr txBox="1"/>
          <p:nvPr/>
        </p:nvSpPr>
        <p:spPr>
          <a:xfrm>
            <a:off x="395536" y="188640"/>
            <a:ext cx="4588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Ситуация 2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227022-7DA5-9AEA-3918-674688531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96" r="3380"/>
          <a:stretch>
            <a:fillRect/>
          </a:stretch>
        </p:blipFill>
        <p:spPr>
          <a:xfrm>
            <a:off x="5321255" y="3561551"/>
            <a:ext cx="3915433" cy="327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8" descr="Picture background">
            <a:extLst>
              <a:ext uri="{FF2B5EF4-FFF2-40B4-BE49-F238E27FC236}">
                <a16:creationId xmlns:a16="http://schemas.microsoft.com/office/drawing/2014/main" id="{2D766358-3604-BE6E-8921-D83714291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56" y="404664"/>
            <a:ext cx="1512044" cy="15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DE928B0-7D67-E452-85C4-FF7A8F3EA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4044832"/>
            <a:ext cx="1221547" cy="228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E20B65D1-2675-9570-8161-8D25957DC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20546"/>
          <a:stretch>
            <a:fillRect/>
          </a:stretch>
        </p:blipFill>
        <p:spPr bwMode="auto">
          <a:xfrm>
            <a:off x="2411760" y="4768073"/>
            <a:ext cx="2016224" cy="206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E46956BC-DAE3-BD1E-B4C3-22F0968B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0686"/>
            <a:ext cx="916191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>
            <a:extLst>
              <a:ext uri="{FF2B5EF4-FFF2-40B4-BE49-F238E27FC236}">
                <a16:creationId xmlns:a16="http://schemas.microsoft.com/office/drawing/2014/main" id="{0E4F00D7-BC81-C782-DC81-D0D9477F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99" y="3789040"/>
            <a:ext cx="1333922" cy="1067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526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9A951-DBCF-1555-B585-9C93675A0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130753" cy="2819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«Приобрести здоровье – </a:t>
            </a:r>
            <a:r>
              <a:rPr lang="ru-RU" sz="3100" b="1" dirty="0">
                <a:solidFill>
                  <a:srgbClr val="FF0000"/>
                </a:solidFill>
              </a:rPr>
              <a:t>храбрость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, сохранить – </a:t>
            </a:r>
            <a:r>
              <a:rPr lang="ru-RU" sz="3100" b="1" dirty="0">
                <a:solidFill>
                  <a:srgbClr val="FF0000"/>
                </a:solidFill>
              </a:rPr>
              <a:t>мудрость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а умело распорядиться им - </a:t>
            </a:r>
            <a:r>
              <a:rPr lang="ru-RU" sz="3100" b="1" dirty="0">
                <a:solidFill>
                  <a:srgbClr val="FF0000"/>
                </a:solidFill>
              </a:rPr>
              <a:t>искусство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Франсуа Вольтер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73DC6D-EC13-79CF-4CEB-4FA0808F3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94517"/>
            <a:ext cx="5768639" cy="324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2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icture background">
            <a:extLst>
              <a:ext uri="{FF2B5EF4-FFF2-40B4-BE49-F238E27FC236}">
                <a16:creationId xmlns:a16="http://schemas.microsoft.com/office/drawing/2014/main" id="{3502F578-39D6-AC04-41E8-866FC7ED8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" y="2787936"/>
            <a:ext cx="912297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EFDFA4-ED0D-556D-E9A8-62B19A188892}"/>
              </a:ext>
            </a:extLst>
          </p:cNvPr>
          <p:cNvSpPr/>
          <p:nvPr/>
        </p:nvSpPr>
        <p:spPr>
          <a:xfrm>
            <a:off x="827584" y="1340768"/>
            <a:ext cx="66357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onotype Corsiva" pitchFamily="66" charset="0"/>
              </a:rPr>
              <a:t>Спасибо за внимание !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3CBE19F-393E-1345-0E9C-F00B2B4A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50190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6BD0E8-B16C-EA67-FC74-9A44C1AF7E57}"/>
              </a:ext>
            </a:extLst>
          </p:cNvPr>
          <p:cNvSpPr txBox="1"/>
          <p:nvPr/>
        </p:nvSpPr>
        <p:spPr>
          <a:xfrm>
            <a:off x="1" y="17486"/>
            <a:ext cx="44279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Главная цель образовательной деятельности в области физической культуры в детском саду – </a:t>
            </a:r>
            <a:r>
              <a:rPr lang="ru-RU" sz="18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сформировать энергичную, дружелюбную, здоровую, физически активную личность, дать ребенку знания о физкультуре, привить любовь к занятиям спортом.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95AF4E5-6880-6A54-24C0-F4CAB6386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3775" r="15620" b="5900"/>
          <a:stretch>
            <a:fillRect/>
          </a:stretch>
        </p:blipFill>
        <p:spPr bwMode="auto">
          <a:xfrm>
            <a:off x="4308183" y="-6557"/>
            <a:ext cx="4752528" cy="4328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FB56C62-517E-00B9-DC21-269A24357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6" b="20345"/>
          <a:stretch>
            <a:fillRect/>
          </a:stretch>
        </p:blipFill>
        <p:spPr bwMode="auto">
          <a:xfrm>
            <a:off x="341852" y="2575976"/>
            <a:ext cx="3635760" cy="421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8269E-C2CE-A6AA-6AD3-FD61927D7172}"/>
              </a:ext>
            </a:extLst>
          </p:cNvPr>
          <p:cNvSpPr txBox="1"/>
          <p:nvPr/>
        </p:nvSpPr>
        <p:spPr>
          <a:xfrm>
            <a:off x="3977612" y="4274690"/>
            <a:ext cx="31656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Усвоение техники выполнения физических упражнений на занятиях по физической культуре успешно складывается только при тесном взаимодействии инструктора по физической культуре и воспитателя группы.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7808B681-5949-DF42-F6E6-804C99590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55495"/>
            <a:ext cx="2134359" cy="14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0925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C9D8FEB-0A49-93A9-B65A-E158246CD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52795"/>
          <a:stretch>
            <a:fillRect/>
          </a:stretch>
        </p:blipFill>
        <p:spPr bwMode="auto">
          <a:xfrm>
            <a:off x="4456284" y="-77800"/>
            <a:ext cx="4757037" cy="437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73C928-BFA1-5BD0-9CE1-9618AEBBF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14300" r="8000" b="39500"/>
          <a:stretch>
            <a:fillRect/>
          </a:stretch>
        </p:blipFill>
        <p:spPr bwMode="auto">
          <a:xfrm>
            <a:off x="-13552" y="1340768"/>
            <a:ext cx="3175705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7A7D4-49C3-0CE6-11A1-65B34FB3FA40}"/>
              </a:ext>
            </a:extLst>
          </p:cNvPr>
          <p:cNvSpPr txBox="1"/>
          <p:nvPr/>
        </p:nvSpPr>
        <p:spPr>
          <a:xfrm>
            <a:off x="3162153" y="4149080"/>
            <a:ext cx="5946351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Роль воспитателя на физкультурном занятии</a:t>
            </a:r>
            <a:r>
              <a:rPr lang="ru-RU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заключается в том, чтобы помогать инструктору по физической культуре, осуществлять страховку дошкольников, следить за качеством выполнения упражнений и дисциплиной, а также проводить индивидуальную работу с ослабленными детьми</a:t>
            </a:r>
            <a:r>
              <a:rPr lang="ru-RU" b="1" kern="1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при отсутствии инструктора по физической культуре проводить занятие  в полном объёме.</a:t>
            </a:r>
            <a:endParaRPr lang="ru-RU" sz="18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35440-312A-E7B0-8D96-F8546C69E3D0}"/>
              </a:ext>
            </a:extLst>
          </p:cNvPr>
          <p:cNvSpPr txBox="1"/>
          <p:nvPr/>
        </p:nvSpPr>
        <p:spPr>
          <a:xfrm>
            <a:off x="323528" y="116631"/>
            <a:ext cx="43089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Чтобы физкультурное занятие прошло эффективно, необходимы слаженные действия инструктора по физической культуре и воспитателя. </a:t>
            </a:r>
            <a:br>
              <a:rPr lang="ru-RU" sz="1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A602A-2A27-9BC0-5E54-3268DEBBA066}"/>
              </a:ext>
            </a:extLst>
          </p:cNvPr>
          <p:cNvSpPr txBox="1"/>
          <p:nvPr/>
        </p:nvSpPr>
        <p:spPr>
          <a:xfrm>
            <a:off x="3081122" y="1755557"/>
            <a:ext cx="14908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Конечно, организует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проводит занятие специалист.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6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E29D53-CE88-8E9D-7A50-4C754432E842}"/>
              </a:ext>
            </a:extLst>
          </p:cNvPr>
          <p:cNvSpPr txBox="1"/>
          <p:nvPr/>
        </p:nvSpPr>
        <p:spPr>
          <a:xfrm>
            <a:off x="2699792" y="451134"/>
            <a:ext cx="2448272" cy="95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Роль в</a:t>
            </a:r>
            <a:r>
              <a:rPr lang="ru-RU" sz="18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оспитателя на занятиях     физкультурой:</a:t>
            </a:r>
            <a:endParaRPr lang="ru-RU" sz="1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84387-3B4A-DB12-AC7C-9E9D9F40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48"/>
            <a:ext cx="2217755" cy="151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6FFEC-C3B2-FCC2-BD51-B675444AC1E8}"/>
              </a:ext>
            </a:extLst>
          </p:cNvPr>
          <p:cNvSpPr txBox="1"/>
          <p:nvPr/>
        </p:nvSpPr>
        <p:spPr>
          <a:xfrm>
            <a:off x="109294" y="1624276"/>
            <a:ext cx="7416824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Организация процесса:</a:t>
            </a: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воспитатель помогает детям правильно подготовиться к занятиям, следит за сменой одежды, обуви, помогает раздеться и одеться, обеспечивает порядок и дисциплину на занятиях.</a:t>
            </a:r>
            <a:endParaRPr lang="ru-RU" sz="16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5CB6B-D0ED-06AC-E202-2EE44CE5D0A2}"/>
              </a:ext>
            </a:extLst>
          </p:cNvPr>
          <p:cNvSpPr txBox="1"/>
          <p:nvPr/>
        </p:nvSpPr>
        <p:spPr>
          <a:xfrm>
            <a:off x="97262" y="2797417"/>
            <a:ext cx="764309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Безопасность детей:</a:t>
            </a: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физическая активность детей требует постоянного контроля и присмотра. Воспитатель следит за тем, чтобы дети выполняли упражнения правильно, не получали травм и не подвергались опасности.</a:t>
            </a:r>
            <a:endParaRPr lang="ru-RU" sz="16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8620C-BA9C-03B6-6C37-BA7BA6A2B4AF}"/>
              </a:ext>
            </a:extLst>
          </p:cNvPr>
          <p:cNvSpPr txBox="1"/>
          <p:nvPr/>
        </p:nvSpPr>
        <p:spPr>
          <a:xfrm>
            <a:off x="113264" y="3970559"/>
            <a:ext cx="8131144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Поддержка и мотивация:</a:t>
            </a: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воспитатель поддерживает детей, помогает им преодолевать трудности, поддерживает интерес к занятиям.</a:t>
            </a:r>
            <a:endParaRPr lang="ru-RU" sz="16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B85FE-6A02-6A05-1A9D-ED8289C0D8A4}"/>
              </a:ext>
            </a:extLst>
          </p:cNvPr>
          <p:cNvSpPr txBox="1"/>
          <p:nvPr/>
        </p:nvSpPr>
        <p:spPr>
          <a:xfrm>
            <a:off x="125296" y="4601741"/>
            <a:ext cx="7759072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u="sng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Индивидуальный подход:</a:t>
            </a:r>
            <a:r>
              <a:rPr lang="ru-RU" sz="18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воспитатель учитывает индивидуальные особенности каждого ребенка, его физическое состояние, уровень подготовки и способности, корректирует нагрузку и помогает каждому ребенку достичь успеха.</a:t>
            </a:r>
            <a:endParaRPr lang="ru-RU" sz="1600" b="1" kern="1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64ADA-2592-022B-3954-C9A746168A61}"/>
              </a:ext>
            </a:extLst>
          </p:cNvPr>
          <p:cNvSpPr txBox="1"/>
          <p:nvPr/>
        </p:nvSpPr>
        <p:spPr>
          <a:xfrm>
            <a:off x="281508" y="5836988"/>
            <a:ext cx="70988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воспитатель на занятиях физкультурой необходим для обеспечения безопасности, организации процесса, поддержки и мотивации детей, индивидуального подхода.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161C0-C562-DDBE-DBA1-0047776E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78" r="16106"/>
          <a:stretch>
            <a:fillRect/>
          </a:stretch>
        </p:blipFill>
        <p:spPr>
          <a:xfrm>
            <a:off x="5364088" y="198186"/>
            <a:ext cx="1569089" cy="122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63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77F7C-58A9-C8D5-61BE-44522F50266C}"/>
              </a:ext>
            </a:extLst>
          </p:cNvPr>
          <p:cNvSpPr txBox="1"/>
          <p:nvPr/>
        </p:nvSpPr>
        <p:spPr>
          <a:xfrm>
            <a:off x="148331" y="871938"/>
            <a:ext cx="458763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Вводная часть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Воспитатель: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 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наблюдает за поведением детей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контролирует соблюдение дистанции во время движения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может вместе с детьми под руководством специалиста выполнить запланированные виды ходьбы и бега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9CC61-7975-DA7D-A724-AC3A4AAD408B}"/>
              </a:ext>
            </a:extLst>
          </p:cNvPr>
          <p:cNvSpPr txBox="1"/>
          <p:nvPr/>
        </p:nvSpPr>
        <p:spPr>
          <a:xfrm>
            <a:off x="1209945" y="129729"/>
            <a:ext cx="583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воспитателя в процессе занятий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физкультуре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88AC6-2B72-1847-BAA9-C3C32C04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06" t="27464" b="20378"/>
          <a:stretch>
            <a:fillRect/>
          </a:stretch>
        </p:blipFill>
        <p:spPr>
          <a:xfrm>
            <a:off x="2316759" y="2994656"/>
            <a:ext cx="6846229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5E8363F-6D11-31EC-F15C-76F0FD199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3" t="10311" r="15744" b="8421"/>
          <a:stretch>
            <a:fillRect/>
          </a:stretch>
        </p:blipFill>
        <p:spPr bwMode="auto">
          <a:xfrm>
            <a:off x="4716016" y="871319"/>
            <a:ext cx="2592288" cy="1932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53F0C78E-BBED-F8A9-8B33-360660A51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554" b="2454"/>
          <a:stretch>
            <a:fillRect/>
          </a:stretch>
        </p:blipFill>
        <p:spPr bwMode="auto">
          <a:xfrm>
            <a:off x="94383" y="3573016"/>
            <a:ext cx="2281699" cy="1601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5034BEE5-CF1A-80F8-FA61-756738D6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9" y="5055504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3EEDD9-7680-AA47-3AC5-6C44BE3C3B6E}"/>
              </a:ext>
            </a:extLst>
          </p:cNvPr>
          <p:cNvSpPr txBox="1"/>
          <p:nvPr/>
        </p:nvSpPr>
        <p:spPr>
          <a:xfrm>
            <a:off x="0" y="149042"/>
            <a:ext cx="5308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воспитателя в процессе занятий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физкультуре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FDDAD-8E54-CC1D-46D1-F20668D657B9}"/>
              </a:ext>
            </a:extLst>
          </p:cNvPr>
          <p:cNvSpPr txBox="1"/>
          <p:nvPr/>
        </p:nvSpPr>
        <p:spPr>
          <a:xfrm>
            <a:off x="87324" y="980728"/>
            <a:ext cx="477270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Основная часть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4FD138-E81C-FDB3-0E4C-551A5BF8E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76" t="30050" r="4174"/>
          <a:stretch>
            <a:fillRect/>
          </a:stretch>
        </p:blipFill>
        <p:spPr>
          <a:xfrm>
            <a:off x="4256995" y="603661"/>
            <a:ext cx="4887005" cy="339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BEB7B4D-507A-E766-2276-50903E575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6950"/>
          <a:stretch>
            <a:fillRect/>
          </a:stretch>
        </p:blipFill>
        <p:spPr bwMode="auto">
          <a:xfrm>
            <a:off x="4572000" y="3969804"/>
            <a:ext cx="2295724" cy="2923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E53B1C36-82AF-00AC-C067-D6FB6A403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8861" b="45800"/>
          <a:stretch>
            <a:fillRect/>
          </a:stretch>
        </p:blipFill>
        <p:spPr bwMode="auto">
          <a:xfrm>
            <a:off x="1187624" y="5313118"/>
            <a:ext cx="1648019" cy="1519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F472168-7D48-C54E-8473-BFDAACF0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319" y="5085184"/>
            <a:ext cx="1574004" cy="15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410F9-EA30-638D-F3CC-CAA2A17558AE}"/>
              </a:ext>
            </a:extLst>
          </p:cNvPr>
          <p:cNvSpPr txBox="1"/>
          <p:nvPr/>
        </p:nvSpPr>
        <p:spPr>
          <a:xfrm>
            <a:off x="149114" y="1371412"/>
            <a:ext cx="4588778" cy="324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Воспитатель: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 - участвует в оказании индивидуальной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помощи детям по необходимости; 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- помогает контролировать 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правильность выполнения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общеразвивающих упражнений детьми;</a:t>
            </a:r>
          </a:p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осуществляет страховку детей во время выполнения сложных упражнений;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проводит полноценное занятие самостоятельно, при отсутствии инструктора по физической культуре.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439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C8D822-772B-C51D-FAD5-D4D7073344D2}"/>
              </a:ext>
            </a:extLst>
          </p:cNvPr>
          <p:cNvSpPr txBox="1"/>
          <p:nvPr/>
        </p:nvSpPr>
        <p:spPr>
          <a:xfrm>
            <a:off x="-80" y="740772"/>
            <a:ext cx="2956658" cy="294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Заключительная часть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Воспитатель:</a:t>
            </a:r>
            <a:endParaRPr lang="ru-RU" sz="1800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-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выражает свое мнение о том, как прошло мероприятие, кто из детей справился с заданиями, а кто</a:t>
            </a:r>
            <a:r>
              <a:rPr lang="ru-RU" sz="1800" b="1" baseline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столкнулся с трудностями при их выполнении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FCAF3-8065-1324-A954-140093DE90C7}"/>
              </a:ext>
            </a:extLst>
          </p:cNvPr>
          <p:cNvSpPr txBox="1"/>
          <p:nvPr/>
        </p:nvSpPr>
        <p:spPr>
          <a:xfrm>
            <a:off x="827584" y="94441"/>
            <a:ext cx="5308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воспитателя в процессе занятий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физкультуре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39AAA-D4D3-9CE2-F45F-7AE93B9C6C81}"/>
              </a:ext>
            </a:extLst>
          </p:cNvPr>
          <p:cNvSpPr txBox="1"/>
          <p:nvPr/>
        </p:nvSpPr>
        <p:spPr>
          <a:xfrm>
            <a:off x="622818" y="5751234"/>
            <a:ext cx="706096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занятия воспитатель помогает детям переодеться, организует уборку физкультурной формы, организует спокойную деятельность с детьми.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617D0B8-1070-AE0D-7771-94E33BCA1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4159" r="19067" b="3658"/>
          <a:stretch>
            <a:fillRect/>
          </a:stretch>
        </p:blipFill>
        <p:spPr bwMode="auto">
          <a:xfrm>
            <a:off x="1478249" y="3355826"/>
            <a:ext cx="1608478" cy="2359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images.jpg">
            <a:extLst>
              <a:ext uri="{FF2B5EF4-FFF2-40B4-BE49-F238E27FC236}">
                <a16:creationId xmlns:a16="http://schemas.microsoft.com/office/drawing/2014/main" id="{47A49FD8-8ACC-AE42-F76F-0DD772352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800" y="5589240"/>
            <a:ext cx="1800200" cy="1331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8001EA-3E25-D955-FB3C-BD36F3C36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8" t="9857" r="20144" b="76105"/>
          <a:stretch>
            <a:fillRect/>
          </a:stretch>
        </p:blipFill>
        <p:spPr bwMode="auto">
          <a:xfrm>
            <a:off x="3131840" y="760319"/>
            <a:ext cx="5472608" cy="4853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5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E8D02A-579C-902F-17CC-5E65997FB9D7}"/>
              </a:ext>
            </a:extLst>
          </p:cNvPr>
          <p:cNvSpPr txBox="1"/>
          <p:nvPr/>
        </p:nvSpPr>
        <p:spPr>
          <a:xfrm>
            <a:off x="107504" y="188640"/>
            <a:ext cx="58326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 совместного проведения занятия физической культурой деятельность воспитателя не заканчивается.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Новые двигательные навыки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закрепляет с детьми при проведении индивидуальной работы </a:t>
            </a: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течение дня в часы игр и прогулок). </a:t>
            </a: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Следуя рекомендациям инструктора по физической культуре, воспитатель организует индивидуальную работу с детьми, отстающими в усвоении программного материала, активизирует малоподвижных и ослабленных дошкольников.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FF8143-5863-E0FF-5298-F5D8FFD12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0550" b="25851"/>
          <a:stretch>
            <a:fillRect/>
          </a:stretch>
        </p:blipFill>
        <p:spPr bwMode="auto">
          <a:xfrm>
            <a:off x="-16778" y="3429000"/>
            <a:ext cx="6014803" cy="3020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E9243B5-9901-9FD4-0ABB-DA0F71BA7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b="8399"/>
          <a:stretch>
            <a:fillRect/>
          </a:stretch>
        </p:blipFill>
        <p:spPr bwMode="auto">
          <a:xfrm>
            <a:off x="6059628" y="-13979"/>
            <a:ext cx="3096344" cy="507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Picture background">
            <a:extLst>
              <a:ext uri="{FF2B5EF4-FFF2-40B4-BE49-F238E27FC236}">
                <a16:creationId xmlns:a16="http://schemas.microsoft.com/office/drawing/2014/main" id="{F09B09FC-B94D-0407-883C-3B4758DBD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4"/>
          <a:stretch>
            <a:fillRect/>
          </a:stretch>
        </p:blipFill>
        <p:spPr bwMode="auto">
          <a:xfrm>
            <a:off x="7005037" y="4869160"/>
            <a:ext cx="1205525" cy="21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61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4500</TotalTime>
  <Words>1465</Words>
  <Application>Microsoft Office PowerPoint</Application>
  <PresentationFormat>Экран (4:3)</PresentationFormat>
  <Paragraphs>89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</vt:lpstr>
      <vt:lpstr>Calibri</vt:lpstr>
      <vt:lpstr>Monotype Corsiva</vt:lpstr>
      <vt:lpstr>Times New Roman</vt:lpstr>
      <vt:lpstr>Trebuchet MS</vt:lpstr>
      <vt:lpstr>Wingdings 3</vt:lpstr>
      <vt:lpstr>YS Text</vt:lpstr>
      <vt:lpstr>Грань</vt:lpstr>
      <vt:lpstr>Государственное бюджетное дошкольное  образовательное учреждение  детский сад №1 комбинированного вида  Невского района Санкт-Петербурга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Чтобы воспитатель был первым помощником инструктора по физической культуре, с ним надо регулярно взаимодействовать. </vt:lpstr>
      <vt:lpstr>          </vt:lpstr>
      <vt:lpstr> При подгрупповом способе организации дети распределяются на группы, каждая из которых выполняет свое задание. Инструктор по физической культуре занимается с одной группой, а воспитатель с другой. Этот способ требует от детей самостоятельности, сознательного и ответственного выполнения задания. </vt:lpstr>
      <vt:lpstr>Индивидуальный способ заключается в выполнении отдельных упражнений каждым занимающимся самостоятельно. Это позволяет обратить внимание каждого ребенка на качество движения; значит, задача инструктора и воспитателя – помочь ему увидеть основные недостатки, а при необходимости – быть рядом с ребенком.  </vt:lpstr>
      <vt:lpstr>Применение метода круговой тренировки на занятиях физической культурой дает возможность задать правильную физическую нагрузку на все группы мышц, развивает общую и силовую выносливость, совершенствует дыхательную и сердечно - сосудистую системы. При организации данного метода, воспитатель и инструктор, делят «станции» между собой и следят за качеством выполнения упражнений. </vt:lpstr>
      <vt:lpstr>В детском саду используются следующие  формы двигательной деятельности: - занятия физической культурой  в помещении и на воздухе; - игровая деятельность  (подвижные и малоподвижные игры); - совместная деятельность; - развлечения и досуги; - двигательная активность  (утренняя гимнастика, спортивные упражнения, физкультурные минутки,  упражнения с использованием нестандартного оборудования, гимнастика после сна). </vt:lpstr>
      <vt:lpstr>Презентация PowerPoint</vt:lpstr>
      <vt:lpstr>Презентация PowerPoint</vt:lpstr>
      <vt:lpstr>Педагогические ситуации:  1) Воспитатель старшей группы на утренней гимнастике выполняет все упражнения вместе с детьми от начала до конца. Правильно ли это, как нужно было поступить?    2) На утренней гимнастике в младшей группе воспитатель проводит упражнения с гимнастическими палками. Перед выполнением каждого упражнения она объясняет и показывает его. С заданием дети справляются плохо, после гимнастики они сильно возбуждены. Как психологически обосновать состояние детей, почему они плохо справились с заданием?     </vt:lpstr>
      <vt:lpstr>Практическое задание № 1: показать и рассказать как правильно выполнить метание малого мяча.</vt:lpstr>
      <vt:lpstr>Презентация PowerPoint</vt:lpstr>
      <vt:lpstr>Презентация PowerPoint</vt:lpstr>
      <vt:lpstr> Ситуация 1 Бабушка одного мальчика попросила воспитателей о том, чтобы ее внука не брали на физкультурные занятия, т. к. прыжки со скамейки могут привести к травме ребёнка. Аргументировала она данный факт тем, сама недавно сломала ногу, и не хотела бы, чтобы с её внуком случилось подобное.   Вопросы-задания: 1. Сформулируйте ответ для бабушки мальчика в решении данной ситуации.  2. Обоснуйте необходимость физической активности ребенка, объясните, и покажите, как правильно и безопасно прыгают со скамейки на физкультурных занятиях в детском саду. </vt:lpstr>
      <vt:lpstr>Презентация PowerPoint</vt:lpstr>
      <vt:lpstr>«Приобрести здоровье – храбрость, сохранить – мудрость,  а умело распорядиться им - искусство»  Франсуа Вольтер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«Образовательная деятельность в ходе режимных моментов»</dc:title>
  <dc:creator>сергей</dc:creator>
  <cp:lastModifiedBy>Невского Детский Сад</cp:lastModifiedBy>
  <cp:revision>180</cp:revision>
  <dcterms:created xsi:type="dcterms:W3CDTF">2013-11-10T18:06:20Z</dcterms:created>
  <dcterms:modified xsi:type="dcterms:W3CDTF">2025-12-18T08:54:23Z</dcterms:modified>
</cp:coreProperties>
</file>