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42" r:id="rId3"/>
    <p:sldId id="399" r:id="rId4"/>
    <p:sldId id="402" r:id="rId5"/>
    <p:sldId id="345" r:id="rId6"/>
    <p:sldId id="346" r:id="rId7"/>
    <p:sldId id="390" r:id="rId8"/>
    <p:sldId id="406" r:id="rId9"/>
    <p:sldId id="391" r:id="rId10"/>
    <p:sldId id="393" r:id="rId11"/>
    <p:sldId id="394" r:id="rId12"/>
    <p:sldId id="395" r:id="rId13"/>
    <p:sldId id="396" r:id="rId14"/>
    <p:sldId id="397" r:id="rId15"/>
    <p:sldId id="398" r:id="rId16"/>
    <p:sldId id="363" r:id="rId17"/>
    <p:sldId id="387" r:id="rId18"/>
    <p:sldId id="347" r:id="rId19"/>
    <p:sldId id="350" r:id="rId20"/>
    <p:sldId id="353" r:id="rId21"/>
    <p:sldId id="389" r:id="rId22"/>
    <p:sldId id="388" r:id="rId23"/>
    <p:sldId id="348" r:id="rId24"/>
    <p:sldId id="349" r:id="rId25"/>
    <p:sldId id="360" r:id="rId26"/>
    <p:sldId id="358" r:id="rId27"/>
    <p:sldId id="371" r:id="rId28"/>
    <p:sldId id="370" r:id="rId29"/>
    <p:sldId id="379" r:id="rId30"/>
    <p:sldId id="372" r:id="rId31"/>
    <p:sldId id="378" r:id="rId32"/>
    <p:sldId id="382" r:id="rId33"/>
    <p:sldId id="377" r:id="rId34"/>
    <p:sldId id="373" r:id="rId35"/>
    <p:sldId id="381" r:id="rId36"/>
    <p:sldId id="376" r:id="rId37"/>
    <p:sldId id="375" r:id="rId38"/>
    <p:sldId id="374" r:id="rId39"/>
    <p:sldId id="351" r:id="rId40"/>
    <p:sldId id="355" r:id="rId41"/>
    <p:sldId id="356" r:id="rId42"/>
    <p:sldId id="357" r:id="rId43"/>
    <p:sldId id="352" r:id="rId44"/>
    <p:sldId id="362" r:id="rId45"/>
    <p:sldId id="364" r:id="rId46"/>
    <p:sldId id="365" r:id="rId47"/>
    <p:sldId id="366" r:id="rId48"/>
    <p:sldId id="369" r:id="rId49"/>
    <p:sldId id="383" r:id="rId50"/>
    <p:sldId id="400" r:id="rId51"/>
    <p:sldId id="385" r:id="rId52"/>
    <p:sldId id="380" r:id="rId53"/>
    <p:sldId id="386" r:id="rId54"/>
    <p:sldId id="392" r:id="rId55"/>
    <p:sldId id="404" r:id="rId56"/>
    <p:sldId id="405" r:id="rId57"/>
    <p:sldId id="339" r:id="rId58"/>
    <p:sldId id="401" r:id="rId5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00"/>
    <a:srgbClr val="73BF17"/>
    <a:srgbClr val="FFF5D5"/>
    <a:srgbClr val="D4F5AD"/>
    <a:srgbClr val="4D4D4D"/>
    <a:srgbClr val="B92D14"/>
    <a:srgbClr val="35759D"/>
    <a:srgbClr val="35B19D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44803" autoAdjust="0"/>
  </p:normalViewPr>
  <p:slideViewPr>
    <p:cSldViewPr>
      <p:cViewPr varScale="1">
        <p:scale>
          <a:sx n="122" d="100"/>
          <a:sy n="122" d="100"/>
        </p:scale>
        <p:origin x="123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2930D2A-1F53-4352-AB43-C2FF05FB6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67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7FA3D2-498D-4144-938A-871263964C9D}" type="slidenum">
              <a:rPr lang="en-US"/>
              <a:pPr/>
              <a:t>1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30D2A-1F53-4352-AB43-C2FF05FB6A0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30D2A-1F53-4352-AB43-C2FF05FB6A0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30D2A-1F53-4352-AB43-C2FF05FB6A0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9552" y="0"/>
            <a:ext cx="8028384" cy="364502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Формирование культуры здорового образа жизни: роль педагогического коллектива</a:t>
            </a:r>
            <a:r>
              <a:rPr lang="ru-RU" dirty="0">
                <a:solidFill>
                  <a:srgbClr val="002060"/>
                </a:solidFill>
              </a:rPr>
              <a:t>.</a:t>
            </a:r>
            <a:br>
              <a:rPr lang="ru-RU" dirty="0"/>
            </a:b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2852936"/>
            <a:ext cx="6444208" cy="1539552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детский сад № 1 комбинированного вида </a:t>
            </a: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Невского района Санкт-Петербурга</a:t>
            </a:r>
          </a:p>
          <a:p>
            <a:pPr algn="ctr"/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2025 г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 Веревкина Н.Л.</a:t>
            </a:r>
          </a:p>
        </p:txBody>
      </p:sp>
      <p:pic>
        <p:nvPicPr>
          <p:cNvPr id="24578" name="Picture 2" descr="Просмотрите 28 идей на доске Pinterest «Здоровый образ жизни» | детский сад  портфолио, дошкольные идеи, детские картинки и т. д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257600"/>
            <a:ext cx="2691298" cy="3600400"/>
          </a:xfrm>
          <a:prstGeom prst="rect">
            <a:avLst/>
          </a:prstGeom>
          <a:noFill/>
        </p:spPr>
      </p:pic>
      <p:pic>
        <p:nvPicPr>
          <p:cNvPr id="56322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00" y="2091310"/>
            <a:ext cx="1484740" cy="17418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ДЕТСКИЙ САД\2025-2026\спорт сотрудники\Острошапкина\eAJWEGtwu3GMsm8uyjKKfdlurO0hFLR7Bdo4WV6hwwyQ2LEi7206Bwf15XS5J5iOoz6GOcCCovVK1ntcYpisdLtw.jpg"/>
          <p:cNvPicPr>
            <a:picLocks noChangeAspect="1" noChangeArrowheads="1"/>
          </p:cNvPicPr>
          <p:nvPr/>
        </p:nvPicPr>
        <p:blipFill>
          <a:blip r:embed="rId2" cstate="print"/>
          <a:srcRect l="33130" t="18013" b="5433"/>
          <a:stretch>
            <a:fillRect/>
          </a:stretch>
        </p:blipFill>
        <p:spPr bwMode="auto">
          <a:xfrm>
            <a:off x="55170" y="3609416"/>
            <a:ext cx="4252323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ТО ДЕТСКИЙ САД\2025-2026\спорт сотрудники\Острошапкина\BBdUKSL7tfBWAi4je2_KDGEMepNS7Wovcok3JWqnR8PdIT9q8hZLat3fI87Lhd0rZeKicIhMiKtegW8P5L1dBOFJ.jpg"/>
          <p:cNvPicPr>
            <a:picLocks noChangeAspect="1" noChangeArrowheads="1"/>
          </p:cNvPicPr>
          <p:nvPr/>
        </p:nvPicPr>
        <p:blipFill>
          <a:blip r:embed="rId3" cstate="print"/>
          <a:srcRect l="13978" t="20844" r="3226" b="9693"/>
          <a:stretch>
            <a:fillRect/>
          </a:stretch>
        </p:blipFill>
        <p:spPr bwMode="auto">
          <a:xfrm>
            <a:off x="3528392" y="-1"/>
            <a:ext cx="5615608" cy="3135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 ДЕТСКИЙ САД\2025-2026\спорт сотрудники\Острошапкина\ATm1ZtnuzgoMTo6vkjlBS2duSABD0lhzk8AmSLE8vqJFYHpg67YN_quFDmwR1UsdvhhIKyV6r-hoRxKzhX3968jV.jpg"/>
          <p:cNvPicPr>
            <a:picLocks noChangeAspect="1" noChangeArrowheads="1"/>
          </p:cNvPicPr>
          <p:nvPr/>
        </p:nvPicPr>
        <p:blipFill>
          <a:blip r:embed="rId4" cstate="print"/>
          <a:srcRect t="12500" b="27885"/>
          <a:stretch>
            <a:fillRect/>
          </a:stretch>
        </p:blipFill>
        <p:spPr bwMode="auto">
          <a:xfrm>
            <a:off x="0" y="0"/>
            <a:ext cx="3528392" cy="373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ФОТО ДЕТСКИЙ САД\2025-2026\спорт сотрудники\Острошапкина\Q5aoYLU3bjhMsLaXXJH6XrxUu3kRLRFSaItuKgPyGXwJz3zWJcRVA8fk9UIVv7EmLC356K7csHMvF0nJ6jUmKPEx.jpg"/>
          <p:cNvPicPr>
            <a:picLocks noChangeAspect="1" noChangeArrowheads="1"/>
          </p:cNvPicPr>
          <p:nvPr/>
        </p:nvPicPr>
        <p:blipFill>
          <a:blip r:embed="rId5" cstate="print"/>
          <a:srcRect t="21519"/>
          <a:stretch>
            <a:fillRect/>
          </a:stretch>
        </p:blipFill>
        <p:spPr bwMode="auto">
          <a:xfrm>
            <a:off x="4211960" y="3164572"/>
            <a:ext cx="2664296" cy="371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ФОТО ДЕТСКИЙ САД\2025-2026\спорт сотрудники\Острошапкина\qjI9YXf10l8IPzsI8Fzb_etDKAKhw7V5Z6Tan5PZ-jNlD_ORofYeL1dSPLrwVtsLepHSjQ4SnYRwwSntlhU3UU4Q.jpg"/>
          <p:cNvPicPr>
            <a:picLocks noChangeAspect="1" noChangeArrowheads="1"/>
          </p:cNvPicPr>
          <p:nvPr/>
        </p:nvPicPr>
        <p:blipFill>
          <a:blip r:embed="rId6" cstate="print"/>
          <a:srcRect l="5229" r="18083" b="26098"/>
          <a:stretch>
            <a:fillRect/>
          </a:stretch>
        </p:blipFill>
        <p:spPr bwMode="auto">
          <a:xfrm>
            <a:off x="6732240" y="3010874"/>
            <a:ext cx="2245595" cy="384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Здоровый Образ Жизни Лого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7" cstate="print"/>
          <a:srcRect l="27583" t="26562" r="27466" b="38703"/>
          <a:stretch>
            <a:fillRect/>
          </a:stretch>
        </p:blipFill>
        <p:spPr bwMode="auto">
          <a:xfrm>
            <a:off x="3042084" y="2729313"/>
            <a:ext cx="1656184" cy="1279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ДЕТСКИЙ САД\2025-2026\спорт сотрудники\котова\e7RVLhXsgqG1P7fju3GTgC4uaW7Y3pScHY9CqbH3YwUxkAQPDbSiczTN9lyG-UZUDavzpe0Ur3uckJXgu8bMh8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3462623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ОТО ДЕТСКИЙ САД\2025-2026\спорт сотрудники\котова\ux0LRiJm6HbfGBjBUUHJM1uvnhXEp5chh7qAhn9A12Xflb_vRZ-foaY1jtEK78ftEoNa1yrU1SqFUI8aqMRYNcqw.jpg"/>
          <p:cNvPicPr>
            <a:picLocks noChangeAspect="1" noChangeArrowheads="1"/>
          </p:cNvPicPr>
          <p:nvPr/>
        </p:nvPicPr>
        <p:blipFill>
          <a:blip r:embed="rId3" cstate="print"/>
          <a:srcRect l="13502" t="17722" r="25738" b="18987"/>
          <a:stretch>
            <a:fillRect/>
          </a:stretch>
        </p:blipFill>
        <p:spPr bwMode="auto">
          <a:xfrm>
            <a:off x="5471592" y="1484784"/>
            <a:ext cx="3672408" cy="510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ФОТО ДЕТСКИЙ САД\2025-2026\спорт сотрудники\котова\kFCuHkbMyjYTMenjamDB2ZQcuXbeVdFZHdr3i79Bc_yyqFQcOttiSv9AjR2IWPqCN-PYkgriR2gKigImp2GSzF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88640"/>
            <a:ext cx="3085213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Логотип зож (74 фото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449696"/>
            <a:ext cx="2051720" cy="2135655"/>
          </a:xfrm>
          <a:prstGeom prst="rect">
            <a:avLst/>
          </a:prstGeom>
          <a:noFill/>
        </p:spPr>
      </p:pic>
      <p:pic>
        <p:nvPicPr>
          <p:cNvPr id="2056" name="Picture 8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948264" y="0"/>
            <a:ext cx="1288936" cy="151216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Picture background">
            <a:extLst>
              <a:ext uri="{FF2B5EF4-FFF2-40B4-BE49-F238E27FC236}">
                <a16:creationId xmlns:a16="http://schemas.microsoft.com/office/drawing/2014/main" id="{2A96FF26-F072-D384-CC41-25BBA566A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7127" r="13616" b="11151"/>
          <a:stretch>
            <a:fillRect/>
          </a:stretch>
        </p:blipFill>
        <p:spPr bwMode="auto">
          <a:xfrm>
            <a:off x="7825380" y="5643333"/>
            <a:ext cx="923083" cy="120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ДЕТСКИЙ САД\2025-2026\спорт сотрудники\rNh8dMbpyUpU8bFP_Tk8K5c6TOXTxhsm8WDHysktxMQjGRxj-IaFVL--lM7ezcAYHoXYQVfjjaCmULw8Hn-RLm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483006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ФОТО ДЕТСКИЙ САД\2025-2026\спорт сотрудники\1sEokKX7m-q7CRxj_Ja3Eli0ulBNJ-mcTfy7bf87bGsTBor8-EcIa74qRgQkiHR5S6wrHkS7NbP-Z1JiQ3ZYMykw.jpg"/>
          <p:cNvPicPr>
            <a:picLocks noChangeAspect="1" noChangeArrowheads="1"/>
          </p:cNvPicPr>
          <p:nvPr/>
        </p:nvPicPr>
        <p:blipFill>
          <a:blip r:embed="rId4" cstate="print"/>
          <a:srcRect l="15878" b="3558"/>
          <a:stretch>
            <a:fillRect/>
          </a:stretch>
        </p:blipFill>
        <p:spPr bwMode="auto">
          <a:xfrm>
            <a:off x="0" y="548679"/>
            <a:ext cx="2699792" cy="452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ФОТО ДЕТСКИЙ САД\2025-2026\спорт сотрудники\TLkS3yX2aSSA3z7oEA183c3Qod2YTGZ9txlU1CO-ckJIPz2aZWMIGJNqJc_4_2HRZxTKt01n4GX5A294arvkyKH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3610" y="1052736"/>
            <a:ext cx="351039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D:\ФОТО ДЕТСКИЙ САД\2025-2026\спорт сотрудники\F-KVu9OWCjidUA0z55xRjaPWBsUOM0-uKC6q1QKERm77mSGoaSVnp_1g7-6jTzrGlB3k5quDGKSk53bIKxT1mdbK.jpg"/>
          <p:cNvPicPr>
            <a:picLocks noChangeAspect="1" noChangeArrowheads="1"/>
          </p:cNvPicPr>
          <p:nvPr/>
        </p:nvPicPr>
        <p:blipFill>
          <a:blip r:embed="rId6" cstate="print"/>
          <a:srcRect l="17405" t="14493" r="7174" b="8696"/>
          <a:stretch>
            <a:fillRect/>
          </a:stretch>
        </p:blipFill>
        <p:spPr bwMode="auto">
          <a:xfrm>
            <a:off x="2806896" y="0"/>
            <a:ext cx="262920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Здоровый образ жизни - наш ориентир! » Детская школа искусств городского  округа Химки"/>
          <p:cNvPicPr>
            <a:picLocks noChangeAspect="1" noChangeArrowheads="1"/>
          </p:cNvPicPr>
          <p:nvPr/>
        </p:nvPicPr>
        <p:blipFill>
          <a:blip r:embed="rId7" cstate="print"/>
          <a:srcRect l="13200" r="9800"/>
          <a:stretch>
            <a:fillRect/>
          </a:stretch>
        </p:blipFill>
        <p:spPr bwMode="auto">
          <a:xfrm>
            <a:off x="496776" y="4901407"/>
            <a:ext cx="1524753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9308" y="22833"/>
            <a:ext cx="1239229" cy="1453852"/>
          </a:xfrm>
          <a:prstGeom prst="rect">
            <a:avLst/>
          </a:prstGeom>
          <a:noFill/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9F6883B8-A939-AB92-927F-B9FB21B7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76" y="2350514"/>
            <a:ext cx="923787" cy="142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D30475F4-D0C5-FA4A-F531-A7768170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62" y="5246215"/>
            <a:ext cx="1356787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Picture background">
            <a:extLst>
              <a:ext uri="{FF2B5EF4-FFF2-40B4-BE49-F238E27FC236}">
                <a16:creationId xmlns:a16="http://schemas.microsoft.com/office/drawing/2014/main" id="{1FFEEFC2-F8C7-B7B2-87E8-43FCBDA95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4" name="Picture 18" descr="Picture background">
            <a:extLst>
              <a:ext uri="{FF2B5EF4-FFF2-40B4-BE49-F238E27FC236}">
                <a16:creationId xmlns:a16="http://schemas.microsoft.com/office/drawing/2014/main" id="{C1AA5698-B3C4-845E-48B8-EEB6E64C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18" y="-315416"/>
            <a:ext cx="2296404" cy="229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ДЕТСКИЙ САД\2025-2026\спорт сотрудники\JrIvp_Jmx7cFDJE-aE8BsAhDu6cjHIqLkXm5iyb7mB_EuCXWU-7Ai0yr-lQMheOH21wn3OsZpo9GJSFbc1us-jVv.jpg"/>
          <p:cNvPicPr>
            <a:picLocks noChangeAspect="1" noChangeArrowheads="1"/>
          </p:cNvPicPr>
          <p:nvPr/>
        </p:nvPicPr>
        <p:blipFill>
          <a:blip r:embed="rId2" cstate="print"/>
          <a:srcRect l="15625"/>
          <a:stretch>
            <a:fillRect/>
          </a:stretch>
        </p:blipFill>
        <p:spPr bwMode="auto">
          <a:xfrm>
            <a:off x="4967536" y="3145588"/>
            <a:ext cx="4176464" cy="371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ФОТО ДЕТСКИЙ САД\2025-2026\спорт сотрудники\fRAdDoyQKmDeoy8Vg0dRZZ_ixbmt5rua6r7w0MzBX1LqYQn2oT5BC134Icj74ugmw481kACdJGRktAv3_qJS3MCW.jpg"/>
          <p:cNvPicPr>
            <a:picLocks noChangeAspect="1" noChangeArrowheads="1"/>
          </p:cNvPicPr>
          <p:nvPr/>
        </p:nvPicPr>
        <p:blipFill>
          <a:blip r:embed="rId3" cstate="print"/>
          <a:srcRect l="17888"/>
          <a:stretch>
            <a:fillRect/>
          </a:stretch>
        </p:blipFill>
        <p:spPr bwMode="auto">
          <a:xfrm>
            <a:off x="0" y="0"/>
            <a:ext cx="4129475" cy="37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ФОТО ДЕТСКИЙ САД\2025-2026\спорт сотрудники\GuUGcZ5qsz20YWSAtTAcgzNquvCQ96N4PkEqJp2b-oNpQrrdrTVV4kQAj-T0RSt2Id2vBOkbWX-AOOzMapYHVC9X.jpg"/>
          <p:cNvPicPr>
            <a:picLocks noChangeAspect="1" noChangeArrowheads="1"/>
          </p:cNvPicPr>
          <p:nvPr/>
        </p:nvPicPr>
        <p:blipFill>
          <a:blip r:embed="rId4" cstate="print"/>
          <a:srcRect l="14189" t="5405" r="14865"/>
          <a:stretch>
            <a:fillRect/>
          </a:stretch>
        </p:blipFill>
        <p:spPr bwMode="auto">
          <a:xfrm>
            <a:off x="2987824" y="1484784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2" name="AutoShape 6" descr="Горные лыжи рисунок - 63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Горные лыжи рисунок - 63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Рисунок.Ребенок на горных лыжах. Стоковая иллюстрация № 5402816,  иллюстратор Стефания Домогацкая / Фотобанк Лори"/>
          <p:cNvPicPr>
            <a:picLocks noChangeAspect="1" noChangeArrowheads="1"/>
          </p:cNvPicPr>
          <p:nvPr/>
        </p:nvPicPr>
        <p:blipFill>
          <a:blip r:embed="rId5" cstate="print"/>
          <a:srcRect r="11060" b="11240"/>
          <a:stretch>
            <a:fillRect/>
          </a:stretch>
        </p:blipFill>
        <p:spPr bwMode="auto">
          <a:xfrm>
            <a:off x="3059832" y="4880780"/>
            <a:ext cx="1636319" cy="1977220"/>
          </a:xfrm>
          <a:prstGeom prst="rect">
            <a:avLst/>
          </a:prstGeom>
          <a:noFill/>
        </p:spPr>
      </p:pic>
      <p:pic>
        <p:nvPicPr>
          <p:cNvPr id="4108" name="Picture 12" descr="Велоспорт для детей — Все для детского сада"/>
          <p:cNvPicPr>
            <a:picLocks noChangeAspect="1" noChangeArrowheads="1"/>
          </p:cNvPicPr>
          <p:nvPr/>
        </p:nvPicPr>
        <p:blipFill>
          <a:blip r:embed="rId6" cstate="print"/>
          <a:srcRect b="25000"/>
          <a:stretch>
            <a:fillRect/>
          </a:stretch>
        </p:blipFill>
        <p:spPr bwMode="auto">
          <a:xfrm>
            <a:off x="251520" y="3789040"/>
            <a:ext cx="2443771" cy="2592288"/>
          </a:xfrm>
          <a:prstGeom prst="rect">
            <a:avLst/>
          </a:prstGeom>
          <a:noFill/>
        </p:spPr>
      </p:pic>
      <p:sp>
        <p:nvSpPr>
          <p:cNvPr id="4110" name="AutoShape 14" descr="Более 36 100 работ на тему «лыжный спорт»: стоковые иллюстрации, векторная  графика и клипарт royalty-free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Более 36 100 работ на тему «лыжный спорт»: стоковые иллюстрации, векторная  графика и клипарт royalty-free - iStoc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196752"/>
            <a:ext cx="2160239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4" name="Picture 18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5184" y="1"/>
            <a:ext cx="1312920" cy="154030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D8027994-867B-5AC9-9342-C106D44B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0988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D:\ФОТО ДЕТСКИЙ САД\2025-2026\спорт сотрудники\iCusR9i4iv94Hsd_zMB18el50QQRMoEziwoUaEu-csS1FDT7pPHJPOw7kZQnZScJ9RKk4KAFNy36wagdkpktEjkw.jpg"/>
          <p:cNvPicPr>
            <a:picLocks noChangeAspect="1" noChangeArrowheads="1"/>
          </p:cNvPicPr>
          <p:nvPr/>
        </p:nvPicPr>
        <p:blipFill>
          <a:blip r:embed="rId3" cstate="print"/>
          <a:srcRect l="25508" t="8750" r="25293" b="18750"/>
          <a:stretch>
            <a:fillRect/>
          </a:stretch>
        </p:blipFill>
        <p:spPr bwMode="auto">
          <a:xfrm>
            <a:off x="0" y="0"/>
            <a:ext cx="2483768" cy="486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59" name="Picture 3" descr="D:\ФОТО ДЕТСКИЙ САД\2025-2026\спорт сотрудники\bcc26788-f1a1-4e72-8a92-465026193b28.jpg"/>
          <p:cNvPicPr>
            <a:picLocks noChangeAspect="1" noChangeArrowheads="1"/>
          </p:cNvPicPr>
          <p:nvPr/>
        </p:nvPicPr>
        <p:blipFill>
          <a:blip r:embed="rId4" cstate="print"/>
          <a:srcRect l="9479" t="10949"/>
          <a:stretch>
            <a:fillRect/>
          </a:stretch>
        </p:blipFill>
        <p:spPr bwMode="auto">
          <a:xfrm>
            <a:off x="2411760" y="0"/>
            <a:ext cx="4465004" cy="292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2" name="Picture 6" descr="D:\ФОТО ДЕТСКИЙ САД\2025-2026\спорт сотрудники\ojoua4azuzgz2mIJJXWKtqXJJbeScQB_CdP7aUWLAbOf8o2Aztg__Q58KY6r2K-BlhRQJmczSIbf9EWk8lhziT8L.jpg"/>
          <p:cNvPicPr>
            <a:picLocks noChangeAspect="1" noChangeArrowheads="1"/>
          </p:cNvPicPr>
          <p:nvPr/>
        </p:nvPicPr>
        <p:blipFill>
          <a:blip r:embed="rId5" cstate="print"/>
          <a:srcRect l="26416" t="38739" r="6343" b="24325"/>
          <a:stretch>
            <a:fillRect/>
          </a:stretch>
        </p:blipFill>
        <p:spPr bwMode="auto">
          <a:xfrm>
            <a:off x="1835696" y="3068960"/>
            <a:ext cx="462256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7" descr="D:\ФОТО ДЕТСКИЙ САД\2025-2026\спорт сотрудники\tK2nqY5X4NbVd3vB-Kp1bzNqnrtaaM7_k7zWUascToGK5FqKjzUf04JTeM6sFrl8TrvXf68qWQr0_ZiiEr7m1YTl.jpg"/>
          <p:cNvPicPr>
            <a:picLocks noChangeAspect="1" noChangeArrowheads="1"/>
          </p:cNvPicPr>
          <p:nvPr/>
        </p:nvPicPr>
        <p:blipFill>
          <a:blip r:embed="rId6" cstate="print"/>
          <a:srcRect l="17316" t="16536" r="22863" b="4328"/>
          <a:stretch>
            <a:fillRect/>
          </a:stretch>
        </p:blipFill>
        <p:spPr bwMode="auto">
          <a:xfrm>
            <a:off x="6407696" y="1844824"/>
            <a:ext cx="273630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5" name="Picture 9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3661" y="2906799"/>
            <a:ext cx="1334563" cy="1565697"/>
          </a:xfrm>
          <a:prstGeom prst="rect">
            <a:avLst/>
          </a:prstGeom>
          <a:noFill/>
        </p:spPr>
      </p:pic>
      <p:pic>
        <p:nvPicPr>
          <p:cNvPr id="70667" name="Picture 11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8" cstate="print"/>
          <a:srcRect l="9722" t="16667" r="9722" b="5556"/>
          <a:stretch>
            <a:fillRect/>
          </a:stretch>
        </p:blipFill>
        <p:spPr bwMode="auto">
          <a:xfrm>
            <a:off x="0" y="4789702"/>
            <a:ext cx="1907704" cy="1841921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Логотип здоровый образ жизни: найдено 87 картинок"/>
          <p:cNvPicPr>
            <a:picLocks noChangeAspect="1" noChangeArrowheads="1"/>
          </p:cNvPicPr>
          <p:nvPr/>
        </p:nvPicPr>
        <p:blipFill>
          <a:blip r:embed="rId2" cstate="print"/>
          <a:srcRect b="7473"/>
          <a:stretch>
            <a:fillRect/>
          </a:stretch>
        </p:blipFill>
        <p:spPr bwMode="auto">
          <a:xfrm>
            <a:off x="2339752" y="2708920"/>
            <a:ext cx="1809239" cy="1813397"/>
          </a:xfrm>
          <a:prstGeom prst="rect">
            <a:avLst/>
          </a:prstGeom>
          <a:noFill/>
        </p:spPr>
      </p:pic>
      <p:pic>
        <p:nvPicPr>
          <p:cNvPr id="1026" name="Picture 2" descr="D:\ФОТО ДЕТСКИЙ САД\2025-2026\спорт сотрудники\Острошапкина\b16b95d7-a429-4620-95c8-99b7f5adfdd5.jpg"/>
          <p:cNvPicPr>
            <a:picLocks noChangeAspect="1" noChangeArrowheads="1"/>
          </p:cNvPicPr>
          <p:nvPr/>
        </p:nvPicPr>
        <p:blipFill>
          <a:blip r:embed="rId3" cstate="print"/>
          <a:srcRect t="27132" b="17054"/>
          <a:stretch>
            <a:fillRect/>
          </a:stretch>
        </p:blipFill>
        <p:spPr bwMode="auto">
          <a:xfrm>
            <a:off x="5724128" y="0"/>
            <a:ext cx="31190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5" descr="D:\ФОТО ДЕТСКИЙ САД\2025-2026\спорт сотрудники\5428b2e0-a1f0-4d6e-b780-1c47c7efefbf.jpg"/>
          <p:cNvPicPr>
            <a:picLocks noChangeAspect="1" noChangeArrowheads="1"/>
          </p:cNvPicPr>
          <p:nvPr/>
        </p:nvPicPr>
        <p:blipFill>
          <a:blip r:embed="rId4" cstate="print"/>
          <a:srcRect l="21948" t="18986" r="18793" b="24691"/>
          <a:stretch>
            <a:fillRect/>
          </a:stretch>
        </p:blipFill>
        <p:spPr bwMode="auto">
          <a:xfrm>
            <a:off x="251520" y="0"/>
            <a:ext cx="2335397" cy="394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ФОТО ДЕТСКИЙ САД\2025-2026\спорт сотрудники\511f6e42-99ba-4183-a8d6-e8ead37cbad6.jpg"/>
          <p:cNvPicPr>
            <a:picLocks noChangeAspect="1" noChangeArrowheads="1"/>
          </p:cNvPicPr>
          <p:nvPr/>
        </p:nvPicPr>
        <p:blipFill>
          <a:blip r:embed="rId5" cstate="print"/>
          <a:srcRect l="23614" t="24813" r="9977"/>
          <a:stretch>
            <a:fillRect/>
          </a:stretch>
        </p:blipFill>
        <p:spPr bwMode="auto">
          <a:xfrm>
            <a:off x="6588224" y="3140968"/>
            <a:ext cx="2287905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2" name="Picture 2" descr="D:\ФОТО ДЕТСКИЙ САД\2025-2026\спорт сотрудники\f8944333-bbe9-466c-ac9a-dbd42be2b7fa.jpg"/>
          <p:cNvPicPr>
            <a:picLocks noChangeAspect="1" noChangeArrowheads="1"/>
          </p:cNvPicPr>
          <p:nvPr/>
        </p:nvPicPr>
        <p:blipFill>
          <a:blip r:embed="rId6" cstate="print"/>
          <a:srcRect l="12339" t="28205" r="13630"/>
          <a:stretch>
            <a:fillRect/>
          </a:stretch>
        </p:blipFill>
        <p:spPr bwMode="auto">
          <a:xfrm>
            <a:off x="3779912" y="2937565"/>
            <a:ext cx="2520280" cy="392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6" name="Picture 6" descr="Логотип здоровый образ жизни"/>
          <p:cNvPicPr>
            <a:picLocks noChangeAspect="1" noChangeArrowheads="1"/>
          </p:cNvPicPr>
          <p:nvPr/>
        </p:nvPicPr>
        <p:blipFill>
          <a:blip r:embed="rId7" cstate="print"/>
          <a:srcRect l="21149" t="9195" r="20920" b="8046"/>
          <a:stretch>
            <a:fillRect/>
          </a:stretch>
        </p:blipFill>
        <p:spPr bwMode="auto">
          <a:xfrm>
            <a:off x="2843808" y="5314973"/>
            <a:ext cx="1350149" cy="1543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8" name="Picture 8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2780928"/>
            <a:ext cx="1009432" cy="1184257"/>
          </a:xfrm>
          <a:prstGeom prst="rect">
            <a:avLst/>
          </a:prstGeom>
          <a:noFill/>
        </p:spPr>
      </p:pic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4564020B-6B90-4048-FC3C-F819BBA1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27563"/>
            <a:ext cx="1493217" cy="20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ДЕТСКИЙ САД\2025-2026\спорт сотрудники\Острошапкина\83b5d2d6-b02e-46a5-a319-3fdb1c6d2bf3.jpg"/>
          <p:cNvPicPr>
            <a:picLocks noChangeAspect="1" noChangeArrowheads="1"/>
          </p:cNvPicPr>
          <p:nvPr/>
        </p:nvPicPr>
        <p:blipFill>
          <a:blip r:embed="rId10" cstate="print"/>
          <a:srcRect t="12494" b="32212"/>
          <a:stretch>
            <a:fillRect/>
          </a:stretch>
        </p:blipFill>
        <p:spPr bwMode="auto">
          <a:xfrm>
            <a:off x="179512" y="3919763"/>
            <a:ext cx="3131840" cy="2938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 ДЕТСКИЙ САД\2025-2026\спорт сотрудники\Острошапкина\TLdPO0zM5gD9fxHEbej3148IqfKeortZJMN8-hpcwT4dZfv3sF6F1Np2Woe_4AiIVK5IcAdK4j9n8gzpJDE9M7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26064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80D42-5EF8-3E87-31F2-838743497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>Спортивные мероприятия: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Играем в волейбол и сдаём нормативы ГТО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D5D178-0E81-54B0-B784-40B94BC4D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5" y="3573016"/>
            <a:ext cx="3803915" cy="28529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B8C79B-18B2-DFA8-0554-D42076812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1" r="5319" b="1"/>
          <a:stretch/>
        </p:blipFill>
        <p:spPr>
          <a:xfrm>
            <a:off x="4726359" y="1196752"/>
            <a:ext cx="3960441" cy="2170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76C6B0-5332-180D-6477-8E64E4841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50" y="3573016"/>
            <a:ext cx="3782414" cy="28368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5D92DF-0485-9608-A745-4844229D6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428" b="21891"/>
          <a:stretch/>
        </p:blipFill>
        <p:spPr>
          <a:xfrm>
            <a:off x="783865" y="1196752"/>
            <a:ext cx="3699288" cy="2170630"/>
          </a:xfrm>
          <a:prstGeom prst="rect">
            <a:avLst/>
          </a:prstGeom>
        </p:spPr>
      </p:pic>
      <p:pic>
        <p:nvPicPr>
          <p:cNvPr id="48130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067944" y="3140968"/>
            <a:ext cx="1227558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5839563"/>
      </p:ext>
    </p:extLst>
  </p:cSld>
  <p:clrMapOvr>
    <a:masterClrMapping/>
  </p:clrMapOvr>
  <p:transition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16197" y="4297006"/>
            <a:ext cx="4139952" cy="2408312"/>
          </a:xfrm>
        </p:spPr>
        <p:txBody>
          <a:bodyPr/>
          <a:lstStyle/>
          <a:p>
            <a:pPr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Ребенок  всегда следует образу жизни старших, мамы и папы. Поэтому родители, в первую очередь, сами должны вести здоровый образ жизни.</a:t>
            </a:r>
          </a:p>
          <a:p>
            <a:endParaRPr lang="ru-RU" b="1" dirty="0"/>
          </a:p>
        </p:txBody>
      </p:sp>
      <p:pic>
        <p:nvPicPr>
          <p:cNvPr id="4" name="Picture 2" descr="F:\День здоровья\знайки\конкурс плакатов\IMG_0486.JPG">
            <a:extLst>
              <a:ext uri="{FF2B5EF4-FFF2-40B4-BE49-F238E27FC236}">
                <a16:creationId xmlns:a16="http://schemas.microsoft.com/office/drawing/2014/main" id="{6C7F5BA0-581C-C1A7-6223-4BA71F28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023755" y="2864641"/>
            <a:ext cx="5100272" cy="3825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79.userapi.com/s/v1/ig2/FjaKs9VRC6bOH7WPZrJfOmWE6uI4KzkSe_pXKxJ53byOj-wgi-uNm6xk2aSihPP6vGsvKqt6zqwXPZq116Sb-SMQ.jpg?quality=95&amp;as=32x32,48x48,72x72,108x108,160x160,240x240,360x360,480x480,540x540,640x640,720x720,1080x1080,1280x1280,1440x1440,192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r="50009" b="33840"/>
          <a:stretch>
            <a:fillRect/>
          </a:stretch>
        </p:blipFill>
        <p:spPr bwMode="auto">
          <a:xfrm>
            <a:off x="351855" y="-77018"/>
            <a:ext cx="3203848" cy="4240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79912" y="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02299" y="1484784"/>
            <a:ext cx="3861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Совместная 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деятельность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 родителями</a:t>
            </a:r>
          </a:p>
        </p:txBody>
      </p:sp>
      <p:pic>
        <p:nvPicPr>
          <p:cNvPr id="47106" name="Picture 2" descr="Логотип зож (74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60648"/>
            <a:ext cx="2206706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561DA-0124-337E-1241-08478925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/>
          <a:stretch>
            <a:fillRect/>
          </a:stretch>
        </p:blipFill>
        <p:spPr bwMode="auto">
          <a:xfrm>
            <a:off x="251520" y="188640"/>
            <a:ext cx="3727335" cy="417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Ольга\Pictures\фото лето 2015 (2 корпус)\спорт празник\133___08\IMG_0345.JPG"/>
          <p:cNvPicPr>
            <a:picLocks noChangeAspect="1" noChangeArrowheads="1"/>
          </p:cNvPicPr>
          <p:nvPr/>
        </p:nvPicPr>
        <p:blipFill rotWithShape="1">
          <a:blip r:embed="rId3" cstate="print"/>
          <a:srcRect t="24800" r="8797"/>
          <a:stretch/>
        </p:blipFill>
        <p:spPr bwMode="auto">
          <a:xfrm>
            <a:off x="4211960" y="260648"/>
            <a:ext cx="477416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418" name="Picture 2" descr="https://sun9-84.userapi.com/s/v1/if2/UIK-3FBWHtkDLtgvaXnUllWrKRBiKSk_hUHh-FCBQZvSNOaUEfSvi--I8jY_M38vh3z21Tv49JjEe22O7pMFJWI5.jpg?quality=95&amp;as=32x18,48x27,72x40,108x60,160x90,240x134,360x202,480x269,540x302,640x359,720x403,1080x605&amp;from=bu&amp;cs=1080x0"/>
          <p:cNvPicPr>
            <a:picLocks noChangeAspect="1" noChangeArrowheads="1"/>
          </p:cNvPicPr>
          <p:nvPr/>
        </p:nvPicPr>
        <p:blipFill>
          <a:blip r:embed="rId4" cstate="print"/>
          <a:srcRect l="18382" t="13328"/>
          <a:stretch>
            <a:fillRect/>
          </a:stretch>
        </p:blipFill>
        <p:spPr bwMode="auto">
          <a:xfrm>
            <a:off x="3393800" y="3212976"/>
            <a:ext cx="5606184" cy="3334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4611231"/>
            <a:ext cx="3275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Совместные с родителями спортивные праздники и досуги: «Папа, мама и я – спортивная семья»,  Дни здоровья и др.</a:t>
            </a:r>
          </a:p>
        </p:txBody>
      </p:sp>
    </p:spTree>
  </p:cSld>
  <p:clrMapOvr>
    <a:masterClrMapping/>
  </p:clrMapOvr>
  <p:transition>
    <p:cover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sun9-49.userapi.com/s/v1/if2/XdDBEvsXw4j0lmcRb3pHRTKZOWhkYJb240e5BGoCCx9DuqRo4RtIWprv2aQU5dGGNkQuLFlRkY_PQ4ruCqgDzQu3.jpg?quality=95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2" cstate="print"/>
          <a:srcRect t="7821" b="6837"/>
          <a:stretch>
            <a:fillRect/>
          </a:stretch>
        </p:blipFill>
        <p:spPr bwMode="auto">
          <a:xfrm>
            <a:off x="1311705" y="1844824"/>
            <a:ext cx="7832295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0" y="26064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Выставка плакатов "Реклама здорового питания" среди семей воспитанников </a:t>
            </a:r>
          </a:p>
        </p:txBody>
      </p:sp>
      <p:pic>
        <p:nvPicPr>
          <p:cNvPr id="44036" name="Picture 4" descr="https://sun9-19.userapi.com/s/v1/if2/MEh5UsALGjVZEajZSGELs0HceV6LFhQaO3CyJ2VpzV0-cdwbEdtOj9Yq937jV-Yor1IQR7JMxu447VVQKamYrjAQ.jpg?quality=95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7268" t="6895" b="8030"/>
          <a:stretch>
            <a:fillRect/>
          </a:stretch>
        </p:blipFill>
        <p:spPr bwMode="auto">
          <a:xfrm>
            <a:off x="0" y="188640"/>
            <a:ext cx="5063099" cy="348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Логотип зож (74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1512168" cy="1579015"/>
          </a:xfrm>
          <a:prstGeom prst="rect">
            <a:avLst/>
          </a:prstGeom>
          <a:noFill/>
        </p:spPr>
      </p:pic>
      <p:pic>
        <p:nvPicPr>
          <p:cNvPr id="41986" name="Picture 2" descr="Правильное питание – основа здорового образа жизни. - Молодежный комплекс  &quot;Пале&quot;"/>
          <p:cNvPicPr>
            <a:picLocks noChangeAspect="1" noChangeArrowheads="1"/>
          </p:cNvPicPr>
          <p:nvPr/>
        </p:nvPicPr>
        <p:blipFill>
          <a:blip r:embed="rId5" cstate="print"/>
          <a:srcRect l="22148" r="21743"/>
          <a:stretch>
            <a:fillRect/>
          </a:stretch>
        </p:blipFill>
        <p:spPr bwMode="auto">
          <a:xfrm>
            <a:off x="0" y="5445224"/>
            <a:ext cx="1278059" cy="119675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323528" y="2060848"/>
            <a:ext cx="8640960" cy="41764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3BF17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204864"/>
            <a:ext cx="9144000" cy="5072608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«Здоровье является состоянием полного физического, душевного      и социального благополучия,                а не только отсутствием болезней    и физических дефектов»</a:t>
            </a:r>
          </a:p>
          <a:p>
            <a:pPr algn="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Устав Всемирной </a:t>
            </a:r>
          </a:p>
          <a:p>
            <a:pPr algn="r">
              <a:buNone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здравоохранения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4" name="AutoShape 2" descr="Детский Всероссийский конкурс рисунков &quot;Спорт глазами детей&quot; -  Муниципальные новости - Новости, объявления, события - Верещагинский  муниципальный округ Пермского кр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8" name="Picture 6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939" y="0"/>
            <a:ext cx="1695239" cy="1988840"/>
          </a:xfrm>
          <a:prstGeom prst="rect">
            <a:avLst/>
          </a:prstGeom>
          <a:noFill/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C2F7F305-5E00-9791-8F80-D6E3E5DB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41168"/>
            <a:ext cx="191683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00538"/>
      </p:ext>
    </p:extLst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sun9-51.userapi.com/s/v1/ig2/vwyefsisbwwx_Z6smsL-7oWBGLCiZOB-kt_yxBr3oybCldvL2piPTZnEx4-GcX2qHkL_5keksYZccQ3Y8cPdW5iP.jpg?quality=95&amp;as=32x32,48x48,72x72,108x108,160x160,240x240,360x360,480x480,540x540,640x640,720x720,1080x1080&amp;from=bu&amp;u=pBIGANgvQN0dCr09vnPrgewW6dOVLwPrhEIHD1vNPL4&amp;cs=540x0"/>
          <p:cNvPicPr>
            <a:picLocks noChangeAspect="1" noChangeArrowheads="1"/>
          </p:cNvPicPr>
          <p:nvPr/>
        </p:nvPicPr>
        <p:blipFill>
          <a:blip r:embed="rId2" cstate="print"/>
          <a:srcRect t="48999" r="9001"/>
          <a:stretch>
            <a:fillRect/>
          </a:stretch>
        </p:blipFill>
        <p:spPr bwMode="auto">
          <a:xfrm>
            <a:off x="0" y="4234779"/>
            <a:ext cx="4680520" cy="2623221"/>
          </a:xfrm>
          <a:prstGeom prst="rect">
            <a:avLst/>
          </a:prstGeom>
          <a:noFill/>
        </p:spPr>
      </p:pic>
      <p:pic>
        <p:nvPicPr>
          <p:cNvPr id="47108" name="Picture 4" descr="https://sun9-51.userapi.com/s/v1/ig2/vwyefsisbwwx_Z6smsL-7oWBGLCiZOB-kt_yxBr3oybCldvL2piPTZnEx4-GcX2qHkL_5keksYZccQ3Y8cPdW5iP.jpg?quality=95&amp;as=32x32,48x48,72x72,108x108,160x160,240x240,360x360,480x480,540x540,640x640,720x720,1080x1080&amp;from=bu&amp;u=pBIGANgvQN0dCr09vnPrgewW6dOVLwPrhEIHD1vNPL4&amp;cs=540x0"/>
          <p:cNvPicPr>
            <a:picLocks noChangeAspect="1" noChangeArrowheads="1"/>
          </p:cNvPicPr>
          <p:nvPr/>
        </p:nvPicPr>
        <p:blipFill>
          <a:blip r:embed="rId2" cstate="print"/>
          <a:srcRect l="11200" r="11801" b="49601"/>
          <a:stretch>
            <a:fillRect/>
          </a:stretch>
        </p:blipFill>
        <p:spPr bwMode="auto">
          <a:xfrm>
            <a:off x="5183560" y="4265712"/>
            <a:ext cx="3960440" cy="2592288"/>
          </a:xfrm>
          <a:prstGeom prst="rect">
            <a:avLst/>
          </a:prstGeom>
          <a:noFill/>
        </p:spPr>
      </p:pic>
      <p:pic>
        <p:nvPicPr>
          <p:cNvPr id="47110" name="Picture 6" descr="https://sun9-49.userapi.com/s/v1/ig2/6dHb03Bo_2JazStDR6DAtWfAu3SSUDRLL_3vXR8Iz6TREF2Bfb4SCW1IVbxSduGZJmjHAA1YkQ62DeOJkB6ES_VT.jpg?quality=95&amp;as=32x32,48x48,72x72,108x108,160x160,240x240,360x360,480x480,540x540,640x640,720x720,1080x1080&amp;from=bu&amp;cs=1080x0"/>
          <p:cNvPicPr>
            <a:picLocks noChangeAspect="1" noChangeArrowheads="1"/>
          </p:cNvPicPr>
          <p:nvPr/>
        </p:nvPicPr>
        <p:blipFill>
          <a:blip r:embed="rId3" cstate="print"/>
          <a:srcRect r="1069"/>
          <a:stretch>
            <a:fillRect/>
          </a:stretch>
        </p:blipFill>
        <p:spPr bwMode="auto">
          <a:xfrm>
            <a:off x="2195736" y="1052736"/>
            <a:ext cx="3060946" cy="3094011"/>
          </a:xfrm>
          <a:prstGeom prst="rect">
            <a:avLst/>
          </a:prstGeom>
          <a:noFill/>
        </p:spPr>
      </p:pic>
      <p:pic>
        <p:nvPicPr>
          <p:cNvPr id="47112" name="Picture 8" descr="https://sun9-77.userapi.com/s/v1/ig2/ZIjcLUjPVFJky4b9hyu-ZBATczb1dS_KpY8PInDyRRE67j3a_zqfI3_NxnmwyJbek4pVkp06uTquoVCgIfRPTZ6-.jpg?quality=95&amp;as=32x32,48x48,72x72,108x108,160x160,240x240,360x360,480x480,540x540,640x640,720x720,1080x1080&amp;from=bu&amp;cs=10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560" y="0"/>
            <a:ext cx="3960440" cy="39604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908720"/>
            <a:ext cx="21957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Хорошо, когда ЗОЖ является традицией семьи. 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Родители с удовольствием подключились к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</a:rPr>
              <a:t>челленджу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 и поделились фотографиями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0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Летний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фоточеллендж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«Спорт Плюс»</a:t>
            </a:r>
          </a:p>
        </p:txBody>
      </p:sp>
      <p:pic>
        <p:nvPicPr>
          <p:cNvPr id="9" name="Picture 2" descr="Логотип зож (74 фото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0"/>
            <a:ext cx="1037499" cy="10833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CFC3022F-F462-A105-C637-24B37844E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"/>
          <a:stretch>
            <a:fillRect/>
          </a:stretch>
        </p:blipFill>
        <p:spPr bwMode="auto">
          <a:xfrm>
            <a:off x="683568" y="5519518"/>
            <a:ext cx="3096344" cy="13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https://sun9-79.userapi.com/s/v1/ig2/FjaKs9VRC6bOH7WPZrJfOmWE6uI4KzkSe_pXKxJ53byOj-wgi-uNm6xk2aSihPP6vGsvKqt6zqwXPZq116Sb-SMQ.jpg?quality=95&amp;as=32x32,48x48,72x72,108x108,160x160,240x240,360x360,480x480,540x540,640x640,720x720,1080x1080,1280x1280,1440x1440,192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49991" b="32507"/>
          <a:stretch>
            <a:fillRect/>
          </a:stretch>
        </p:blipFill>
        <p:spPr bwMode="auto">
          <a:xfrm>
            <a:off x="2699792" y="116632"/>
            <a:ext cx="2614389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967536" y="0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Летний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фоточелендж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0007" y="375047"/>
            <a:ext cx="233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"Спорт Плюс"</a:t>
            </a:r>
          </a:p>
        </p:txBody>
      </p:sp>
      <p:pic>
        <p:nvPicPr>
          <p:cNvPr id="48132" name="Picture 4" descr="https://sun9-33.userapi.com/s/v1/ig2/SKqhontFSX4jdaP4olGXmM9CUQWQcf6otyC_lRPpfoR24QCjI3XdlSAImXgUmnUiT6ukLpA4IMSMP5v-XHmskJxh.jpg?quality=95&amp;as=32x42,48x63,72x95,108x142,160x211,240x317,360x475,480x633,540x712,640x844,720x950,1080x1424,1280x1688,1440x1899,1941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l="2018" t="2585" r="4249" b="1784"/>
          <a:stretch>
            <a:fillRect/>
          </a:stretch>
        </p:blipFill>
        <p:spPr bwMode="auto">
          <a:xfrm>
            <a:off x="4668718" y="836712"/>
            <a:ext cx="4475282" cy="602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ttps://sun9-79.userapi.com/s/v1/ig2/FjaKs9VRC6bOH7WPZrJfOmWE6uI4KzkSe_pXKxJ53byOj-wgi-uNm6xk2aSihPP6vGsvKqt6zqwXPZq116Sb-SMQ.jpg?quality=95&amp;as=32x32,48x48,72x72,108x108,160x160,240x240,360x360,480x480,540x540,640x640,720x720,1080x1080,1280x1280,1440x1440,192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t="66160" r="32676"/>
          <a:stretch>
            <a:fillRect/>
          </a:stretch>
        </p:blipFill>
        <p:spPr bwMode="auto">
          <a:xfrm>
            <a:off x="252279" y="3284984"/>
            <a:ext cx="4427225" cy="2225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1268760"/>
            <a:ext cx="2448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Ориентация семьи на воспитание здорового ребенка.</a:t>
            </a:r>
          </a:p>
        </p:txBody>
      </p:sp>
      <p:pic>
        <p:nvPicPr>
          <p:cNvPr id="8" name="Picture 2" descr="Логотип зож (74 фото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0"/>
            <a:ext cx="1215047" cy="126876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sun9-62.userapi.com/s/v1/ig2/f-dVzJuLC2yTusQ9TWLq2F7DG8Z_Jtzs9PeRcxDhdqkvy69IBXgDx_CAXZK4rY6-KJh-tNBJKom55BYBq3D_SjW3.jpg?quality=95&amp;as=32x32,48x48,72x72,108x108,160x160,240x240,360x360,480x480,540x540,640x640,720x720,1080x1080,1280x1280,1440x1440,2560x2560&amp;from=bu&amp;u=FirAKyHuaBTo6hpuT_MkIHuf3AmX_wE7fPSpclL60sU&amp;cs=64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692697"/>
            <a:ext cx="6165303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779687"/>
            <a:ext cx="29158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Здоровый образ жизни - это не только формирование у детей устойчивого интереса к спорту и совершенствование их физического развития, но и формирование общих интересов, укрепление внутрисемейных связей, формирование добрых семейных традиций, улучшение нравственного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климата в семье</a:t>
            </a:r>
            <a:r>
              <a:rPr lang="ru-RU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43010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1534448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qz8NbqI2BOI">
            <a:extLst>
              <a:ext uri="{FF2B5EF4-FFF2-40B4-BE49-F238E27FC236}">
                <a16:creationId xmlns:a16="http://schemas.microsoft.com/office/drawing/2014/main" id="{09C81C3E-C1E4-9D8C-8390-E6F5FE14B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t="21440" r="20622" b="21440"/>
          <a:stretch/>
        </p:blipFill>
        <p:spPr bwMode="auto">
          <a:xfrm>
            <a:off x="3548215" y="2564904"/>
            <a:ext cx="5595785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G-20231119-WA0005">
            <a:extLst>
              <a:ext uri="{FF2B5EF4-FFF2-40B4-BE49-F238E27FC236}">
                <a16:creationId xmlns:a16="http://schemas.microsoft.com/office/drawing/2014/main" id="{74C485BC-540F-A9DB-02FF-70D92C880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16384" r="16618" b="16517"/>
          <a:stretch/>
        </p:blipFill>
        <p:spPr bwMode="auto">
          <a:xfrm>
            <a:off x="0" y="0"/>
            <a:ext cx="5130318" cy="3165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41951" y="1364575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Совместная деятельность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со школой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068960"/>
            <a:ext cx="3635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Футбольные матчи проводятся с целью пропаганды здорового образа жизни, активного использования физической культуры и спорта </a:t>
            </a:r>
          </a:p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 организации досуга дошкольников, укрепления их здоровья, снижения заболеваемости, увеличения двигательной активности дошкольников, выявления сильнейших </a:t>
            </a:r>
            <a:endParaRPr lang="ru-RU" sz="18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980"/>
            <a:ext cx="1008112" cy="1182708"/>
          </a:xfrm>
          <a:prstGeom prst="rect">
            <a:avLst/>
          </a:prstGeom>
          <a:noFill/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620CA9F5-7917-0B03-1C1A-929E011A7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33" y="1339233"/>
            <a:ext cx="1307475" cy="13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2025 03 24 10 54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63920" cy="62205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0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Участие в районных соревнованиях</a:t>
            </a:r>
          </a:p>
        </p:txBody>
      </p:sp>
    </p:spTree>
  </p:cSld>
  <p:clrMapOvr>
    <a:masterClrMapping/>
  </p:clrMapOvr>
  <p:transition>
    <p:split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sun9-65.userapi.com/s/v1/ig2/jT0GuDbNn08jgcEAO2rCoT67mPistDyTTUFVeXoKxAfmi58XfU_h-PS62Dl0nVMfKQvIsKShKooMVW-XHaSdnUDv.jpg?quality=95&amp;as=32x45,48x68,72x102,108x153,160x226,240x339,360x509,480x679,540x764,640x905,720x1018,1080x1528,1280x1810,1440x2037,1810x2560&amp;from=bu&amp;u=8ckZpfyniHdj06wm42Xhg11HpGXJNNMkfKECM-St6d8&amp;cs=1080x0"/>
          <p:cNvPicPr>
            <a:picLocks noChangeAspect="1" noChangeArrowheads="1"/>
          </p:cNvPicPr>
          <p:nvPr/>
        </p:nvPicPr>
        <p:blipFill>
          <a:blip r:embed="rId2" cstate="print"/>
          <a:srcRect l="7700" t="54919" r="5501" b="15396"/>
          <a:stretch>
            <a:fillRect/>
          </a:stretch>
        </p:blipFill>
        <p:spPr bwMode="auto">
          <a:xfrm>
            <a:off x="0" y="2433484"/>
            <a:ext cx="9144001" cy="44245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268760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Совместная деятельность с Центром спорта Невского района. </a:t>
            </a:r>
          </a:p>
        </p:txBody>
      </p:sp>
      <p:pic>
        <p:nvPicPr>
          <p:cNvPr id="38914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5418" y="0"/>
            <a:ext cx="1718582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sun9-79.userapi.com/s/v1/if2/rzX1JMcngbrTgifjmkK3K1-Di3dyw6QRIBnx2ziE5kgQ-V-fEaQ9gfn1KAF-ZikKqLGuRFi7YSEdr8imPkftqTxk.jpg?quality=95&amp;as=32x24,48x36,72x54,108x81,160x120,240x180,360x270,480x360,540x405,640x480,720x540,1080x810,1280x960,1440x1080,2160x1620&amp;from=bu&amp;cs=1280x0"/>
          <p:cNvPicPr>
            <a:picLocks noChangeAspect="1" noChangeArrowheads="1"/>
          </p:cNvPicPr>
          <p:nvPr/>
        </p:nvPicPr>
        <p:blipFill>
          <a:blip r:embed="rId2" cstate="print"/>
          <a:srcRect r="50126"/>
          <a:stretch>
            <a:fillRect/>
          </a:stretch>
        </p:blipFill>
        <p:spPr bwMode="auto">
          <a:xfrm>
            <a:off x="22988" y="0"/>
            <a:ext cx="4549012" cy="6840760"/>
          </a:xfrm>
          <a:prstGeom prst="rect">
            <a:avLst/>
          </a:prstGeom>
          <a:noFill/>
        </p:spPr>
      </p:pic>
      <p:pic>
        <p:nvPicPr>
          <p:cNvPr id="37890" name="Picture 2" descr="https://sun9-18.userapi.com/s/v1/if2/Gi3aKiIRdBpdR-V5PZZEUfwkcrB5qkCdjlKvJigoNpbtCV0elrhc_LzfXTDvzEHD76PPWk5wU1jYw-17fVCz-6km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18480" t="20749" r="20246" b="17004"/>
          <a:stretch>
            <a:fillRect/>
          </a:stretch>
        </p:blipFill>
        <p:spPr bwMode="auto">
          <a:xfrm>
            <a:off x="4607496" y="0"/>
            <a:ext cx="453650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https://sun9-64.userapi.com/s/v1/if2/YAJkyjTKdXvghxUs_OBNwa6KnLTzdVbNuJuoTFROAjATZM8FwxFgzzlwHz_pdk0uh1sOfejY5b5g-xOaSBLgOw7U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37012"/>
            <a:ext cx="4248472" cy="318635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sun9-2.userapi.com/s/v1/if2/7QlTszzPeaIuC-RxkDTTD_EcZl_3qdhDl3Z43M1dI23kthHMYsinmCSdiPPX4NETUGZq6La2W48fOJHg4JyUR6tO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2" cstate="print"/>
          <a:srcRect l="3074" t="12298" r="20832" b="30311"/>
          <a:stretch>
            <a:fillRect/>
          </a:stretch>
        </p:blipFill>
        <p:spPr bwMode="auto">
          <a:xfrm>
            <a:off x="2015208" y="2825552"/>
            <a:ext cx="7128792" cy="4032448"/>
          </a:xfrm>
          <a:prstGeom prst="rect">
            <a:avLst/>
          </a:prstGeom>
          <a:noFill/>
        </p:spPr>
      </p:pic>
      <p:pic>
        <p:nvPicPr>
          <p:cNvPr id="55300" name="Picture 4" descr="https://sun9-20.userapi.com/s/v1/ig2/rimPvv39OgtD87NhZ7dltJGg-nnjvbn5Yggtq9XswrhN7PbwVo4_828diu5oUXr9aby59VvPEb3MJORKPe3qZWtm.jpg?quality=95&amp;as=32x45,48x68,72x102,108x153,160x226,240x339,360x509,480x679,540x764,640x905,720x1018,1080x1528,1280x1810,1440x2037,1810x256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60833" t="54459" r="7443" b="3289"/>
          <a:stretch>
            <a:fillRect/>
          </a:stretch>
        </p:blipFill>
        <p:spPr bwMode="auto">
          <a:xfrm>
            <a:off x="0" y="1"/>
            <a:ext cx="2661820" cy="50131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085184"/>
            <a:ext cx="2051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</a:rPr>
              <a:t>Подвижные игры на свежем воздухе.</a:t>
            </a:r>
          </a:p>
        </p:txBody>
      </p:sp>
      <p:pic>
        <p:nvPicPr>
          <p:cNvPr id="55304" name="Picture 8" descr="https://sun9-79.userapi.com/s/v1/ig2/_WGOFzjaJa59vRCkPNlS0gPcd2779ukIFwttL8MriCGH80L_U9GR-5lwbXaYjYug-Icyf41WU2zZqhf8UQFEe-3E.jpg?quality=95&amp;as=32x42,48x63,72x95,108x142,160x211,240x317,360x475,480x633,540x712,640x844,720x950,1080x1424,1280x1688,1440x1899,1941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l="49953" t="3969" r="4091" b="20783"/>
          <a:stretch>
            <a:fillRect/>
          </a:stretch>
        </p:blipFill>
        <p:spPr bwMode="auto">
          <a:xfrm>
            <a:off x="3707904" y="0"/>
            <a:ext cx="2088232" cy="4509120"/>
          </a:xfrm>
          <a:prstGeom prst="rect">
            <a:avLst/>
          </a:prstGeom>
          <a:noFill/>
        </p:spPr>
      </p:pic>
      <p:pic>
        <p:nvPicPr>
          <p:cNvPr id="55306" name="Picture 10" descr="https://sun9-79.userapi.com/s/v1/ig2/_WGOFzjaJa59vRCkPNlS0gPcd2779ukIFwttL8MriCGH80L_U9GR-5lwbXaYjYug-Icyf41WU2zZqhf8UQFEe-3E.jpg?quality=95&amp;as=32x42,48x63,72x95,108x142,160x211,240x317,360x475,480x633,540x712,640x844,720x950,1080x1424,1280x1688,1440x1899,1941x256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4595" t="20729" r="50412" b="19271"/>
          <a:stretch>
            <a:fillRect/>
          </a:stretch>
        </p:blipFill>
        <p:spPr bwMode="auto">
          <a:xfrm>
            <a:off x="7055768" y="0"/>
            <a:ext cx="2088232" cy="3672408"/>
          </a:xfrm>
          <a:prstGeom prst="rect">
            <a:avLst/>
          </a:prstGeom>
          <a:noFill/>
        </p:spPr>
      </p:pic>
      <p:pic>
        <p:nvPicPr>
          <p:cNvPr id="36866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60648"/>
            <a:ext cx="1595825" cy="1872208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sun9-59.userapi.com/s/v1/if2/0_yVgzo3oITftqR4LgFhM70c1tENCDr8fgqltDGsVxS12MB2kOxE8fU_PczpCWddXBT9dJCQgGKkhGnPHqUGM5mn.jpg?quality=95&amp;as=32x24,48x36,72x54,108x81,160x120,240x180,360x270,480x360,540x405,640x480,720x540,1080x810,1280x960,1440x1080,2160x1620&amp;from=bu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74"/>
            <a:ext cx="9080434" cy="6810326"/>
          </a:xfrm>
          <a:prstGeom prst="rect">
            <a:avLst/>
          </a:prstGeom>
          <a:noFill/>
        </p:spPr>
      </p:pic>
      <p:pic>
        <p:nvPicPr>
          <p:cNvPr id="67586" name="Picture 2" descr="https://sun9-77.userapi.com/s/v1/if2/KyfQNKyUS2D_LyNtg3-OkDmAUCygKXeZS5pqIpNRA2WxHCEo6CgUY3CKRPgSL3jNcnVrWD0HjTNM1JtsnTH3eECl.jpg?quality=95&amp;as=32x24,48x36,72x54,108x81,160x120,240x180,360x270,480x360,540x405,640x480,720x540,1080x810,1280x960,1440x1080,2560x1920&amp;from=bu&amp;u=vMLNZzzjJR1BveV4c6Jbxdk5EE6Y-LlUeSUo5HYaBlY&amp;cs=640x0"/>
          <p:cNvPicPr>
            <a:picLocks noChangeAspect="1" noChangeArrowheads="1"/>
          </p:cNvPicPr>
          <p:nvPr/>
        </p:nvPicPr>
        <p:blipFill>
          <a:blip r:embed="rId3" cstate="print"/>
          <a:srcRect l="14175" t="25181" r="15899" b="22273"/>
          <a:stretch>
            <a:fillRect/>
          </a:stretch>
        </p:blipFill>
        <p:spPr bwMode="auto">
          <a:xfrm>
            <a:off x="0" y="0"/>
            <a:ext cx="6084168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sun9-53.userapi.com/s/v1/if2/sVjsIwlkoBy5psXXx5lv0ICAZHBv1gHJ1ANqbHRO2lO_mxDVvCg8LM1LWxTwAj8hEKT-JrGgNU0FPlC8qdMr0DG2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2" cstate="print"/>
          <a:srcRect l="8654" t="25641" r="5769"/>
          <a:stretch>
            <a:fillRect/>
          </a:stretch>
        </p:blipFill>
        <p:spPr bwMode="auto">
          <a:xfrm>
            <a:off x="2735288" y="1484784"/>
            <a:ext cx="640871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Физкультурно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- музыкальные досуги и праздники создают положительный эмоциональный фон, оказывают благоприятное воздействие на  организм ребенка,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556792"/>
            <a:ext cx="23762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усиливают интерес к физическим упражнениям, двигательной активности, приобщают к спорту и здоровому образу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73325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Важнейший итог праздника – радость от участия, победы, общения, совместной деятельности.</a:t>
            </a: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дети спорт на прозрачном фоне 24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5835" y="4508646"/>
            <a:ext cx="4302429" cy="234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03848" y="1196752"/>
            <a:ext cx="2699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5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00808"/>
            <a:ext cx="8208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Федеральном   Государственном  Образовательном Стандарте  дошкольного образования (ФГОС ДО)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развитие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рассматривается как одна из образовательных областей, направленных не только «на охрану и укрепление физического и психического здоровья детей, в том числе их эмоционального благополучия», но и  на  «становление </a:t>
            </a:r>
            <a:r>
              <a:rPr lang="ru-RU" sz="2000" b="1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ценностей здорового образа жизни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овладение его элементарными нормами и правилами (в питании, двигательном режиме, закаливании, при формировании полезных  привычек и др.)».</a:t>
            </a:r>
          </a:p>
        </p:txBody>
      </p:sp>
      <p:pic>
        <p:nvPicPr>
          <p:cNvPr id="5" name="Picture 6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047" y="0"/>
            <a:ext cx="1534447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https://sun9-21.userapi.com/s/v1/ig2/hm-plXmJIKNahPJQI_qo_26oK9rZ3RD-guMiR8WLgukOXsPCKdsqaX5M2CCDixlByUtColF_0cJvO8sNhtUFvzkq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2" cstate="print"/>
          <a:srcRect l="23179" t="36887" b="10435"/>
          <a:stretch>
            <a:fillRect/>
          </a:stretch>
        </p:blipFill>
        <p:spPr bwMode="auto">
          <a:xfrm>
            <a:off x="0" y="0"/>
            <a:ext cx="4431922" cy="405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8" name="Picture 2" descr="https://sun9-54.userapi.com/s/v1/if2/sSWxZQ_7V-ef-nd2ZyUY_HnyQPDbxaTTrohTCWmW19dsKWQQEoT5GDlS8ouuZx4nOK1YUr6yGCkfznKot6PHlT42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11051" t="27026"/>
          <a:stretch>
            <a:fillRect/>
          </a:stretch>
        </p:blipFill>
        <p:spPr bwMode="auto">
          <a:xfrm>
            <a:off x="2634833" y="2852936"/>
            <a:ext cx="6509167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355976" y="2564904"/>
            <a:ext cx="4153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Праздники и развлечения</a:t>
            </a:r>
          </a:p>
        </p:txBody>
      </p:sp>
      <p:pic>
        <p:nvPicPr>
          <p:cNvPr id="65542" name="Picture 6" descr="https://sun9-54.userapi.com/s/v1/ig2/nma2TK01JsAQYC1kFX-yjVZY1y9T8hPfydBKKx2saeZUzRLC1pB5hlD6yaEkiG-j21c72srewwYeP1-RRlFwYQZR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t="14526" b="24868"/>
          <a:stretch>
            <a:fillRect/>
          </a:stretch>
        </p:blipFill>
        <p:spPr bwMode="auto">
          <a:xfrm>
            <a:off x="14864" y="3933057"/>
            <a:ext cx="362103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4" name="Picture 8" descr="https://sun9-60.userapi.com/s/v1/ig2/Y6HNV0eg3vU5uObSywPWmMB_wd5htJL8aplxgybeSXzHRjmIFNvKC2YBO-v2i7OBHXv0RCMUdRyZ5-zhk_qAjg99.jpg?quality=95&amp;as=32x43,48x64,72x96,108x144,160x213,240x320,360x480,480x640,540x720,640x853,720x960,1080x1440,1280x1707,1440x1920,1920x2560&amp;from=bu&amp;u=blEHaitGq-1CpCEw771R0i4VqypvAUJLJAumIlMxseo&amp;cs=1080x0"/>
          <p:cNvPicPr>
            <a:picLocks noChangeAspect="1" noChangeArrowheads="1"/>
          </p:cNvPicPr>
          <p:nvPr/>
        </p:nvPicPr>
        <p:blipFill>
          <a:blip r:embed="rId5" cstate="print"/>
          <a:srcRect l="17778" t="10000" r="4444" b="15000"/>
          <a:stretch>
            <a:fillRect/>
          </a:stretch>
        </p:blipFill>
        <p:spPr bwMode="auto">
          <a:xfrm>
            <a:off x="4572000" y="0"/>
            <a:ext cx="2088232" cy="268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6" name="Picture 10" descr="https://sun9-17.userapi.com/s/v1/if2/ui87eb7w_3z06CBFuo7cCRLHqoW7OiXS8wm4VNyUNEOGj7m_0s4q-AvKDGM0X2i2jeUZVs1j3A6sR-qZrZQkqxtV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6" cstate="print"/>
          <a:srcRect l="32307" t="15610" r="5194"/>
          <a:stretch>
            <a:fillRect/>
          </a:stretch>
        </p:blipFill>
        <p:spPr bwMode="auto">
          <a:xfrm>
            <a:off x="6617969" y="0"/>
            <a:ext cx="2526031" cy="255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sun9-80.userapi.com/s/v1/if2/VA5ljl5ftcJ35CYfMAum81SAl91l1vYdGeb23Yu2S55_6ZJ8CUIMRxT71goXTBcWdvTBeJVvObi264Fa5OYVwmpN.jpg?quality=95&amp;as=32x24,48x36,72x54,108x81,160x120,240x180,360x270,480x360,540x405,640x480,720x540,1080x810,1280x960,1440x1080,2560x1920&amp;from=bu&amp;u=RRweX8xG3UzQJ_JoGw4X-O-JuAH93ys9wCFlhKQJj54&amp;cs=640x0"/>
          <p:cNvPicPr>
            <a:picLocks noChangeAspect="1" noChangeArrowheads="1"/>
          </p:cNvPicPr>
          <p:nvPr/>
        </p:nvPicPr>
        <p:blipFill>
          <a:blip r:embed="rId2" cstate="print"/>
          <a:srcRect l="32426" t="35486" r="13501" b="11284"/>
          <a:stretch>
            <a:fillRect/>
          </a:stretch>
        </p:blipFill>
        <p:spPr bwMode="auto">
          <a:xfrm>
            <a:off x="3329169" y="-1"/>
            <a:ext cx="5814831" cy="429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0" name="Picture 2" descr="https://sun9-11.userapi.com/s/v1/if2/9-VC89mMYjtjjEl6TNvh6gtVuPGqueX74sMywDIPJUSS6y77FDbaPYwRYYHfahsnv-iPmUEVL1osdf4QatktB83j.jpg?quality=95&amp;as=32x14,48x22,72x32,108x49,160x72,240x108,360x162,480x216,540x243,640x288,720x324,1080x486,1280x576,1440x648,2560x1152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7480" r="21460"/>
          <a:stretch>
            <a:fillRect/>
          </a:stretch>
        </p:blipFill>
        <p:spPr bwMode="auto">
          <a:xfrm>
            <a:off x="0" y="3392388"/>
            <a:ext cx="5472608" cy="346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2" name="Picture 4" descr="https://sun9-65.userapi.com/s/v1/ig2/oTsjiuvvQkvH144PuAvGaOut2gzviDfw8xB0cheR5U4qiCSAY6L52hFK9Hici8_W9b_YhiK2H9X844XmbMGC3kTO.jpg?quality=95&amp;as=32x43,48x64,72x96,108x144,160x213,240x320,360x480,480x640,540x720,640x853,720x960,1080x1440,1280x1707,1440x1920,1920x2560&amp;from=bu&amp;u=Ct3kfNVgHCyCm2e_tiOzBw4jIz3fIX17NNMLKyh56O8&amp;cs=1080x0"/>
          <p:cNvPicPr>
            <a:picLocks noChangeAspect="1" noChangeArrowheads="1"/>
          </p:cNvPicPr>
          <p:nvPr/>
        </p:nvPicPr>
        <p:blipFill>
          <a:blip r:embed="rId4" cstate="print"/>
          <a:srcRect l="23242" t="41284" r="22935" b="19266"/>
          <a:stretch>
            <a:fillRect/>
          </a:stretch>
        </p:blipFill>
        <p:spPr bwMode="auto">
          <a:xfrm>
            <a:off x="-1" y="0"/>
            <a:ext cx="3435061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s://sun9-74.userapi.com/s/v1/ig2/IbmTqk1tGvXrJdAPrrwW91RspGGpdMzJquitXw1mFdGjResJl_9upY4PMBR9rEtKSA5CP4LPk4BO7E1Zd3Qcj7CO.jpg?quality=95&amp;as=32x43,48x64,72x96,108x144,160x213,240x320,360x480,480x640,540x720,640x853,720x960,1080x1440,1280x1707,1440x1920,1920x2560&amp;from=bu&amp;u=muBStKcyiB8kahL2hGTn6W-CqoWQflTLyQqbf6F4vKY&amp;cs=1080x0"/>
          <p:cNvPicPr>
            <a:picLocks noChangeAspect="1" noChangeArrowheads="1"/>
          </p:cNvPicPr>
          <p:nvPr/>
        </p:nvPicPr>
        <p:blipFill>
          <a:blip r:embed="rId5" cstate="print"/>
          <a:srcRect t="18329" r="3196"/>
          <a:stretch>
            <a:fillRect/>
          </a:stretch>
        </p:blipFill>
        <p:spPr bwMode="auto">
          <a:xfrm>
            <a:off x="5724128" y="3429000"/>
            <a:ext cx="304827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sun9-51.userapi.com/s/v1/ig2/JtIXynp95s64LfXS0hz-BW05ObhX7FMLPL5YuZSAL_RrWmofV3rHED3yYu8f3Ko1Skaxc1Xj5DVyfZN7ZMN6YlDY.jpg?quality=95&amp;as=32x47,48x70,72x105,108x158,160x234,240x351,360x527,480x702,540x790,640x936,720x1053,1080x1580,1280x1872,1440x2107,1750x2560&amp;from=bu&amp;u=wyCp1rNtdZZVIdkKsAwM7HhOBqyen6HkgJJ7SumcsRM&amp;cs=64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8078"/>
            <a:ext cx="3938408" cy="5759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0" name="Picture 4" descr="https://sun9-46.userapi.com/s/v1/ig2/0DpoPqXJd37x0XMO3D0nAqUPZGJ9n4jCIFXyeIFqV-mW75YthpWTUDGANl57dSdmfhMzfau4h-N3ZSql2Uq3kUdr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21658" t="28750" r="25029" b="7500"/>
          <a:stretch>
            <a:fillRect/>
          </a:stretch>
        </p:blipFill>
        <p:spPr bwMode="auto">
          <a:xfrm>
            <a:off x="3348838" y="-111920"/>
            <a:ext cx="230425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2" name="Picture 6" descr="https://sun9-35.userapi.com/s/v1/ig2/qVfnm3WgNEtwu6h7SbDareASkzSJQdiNucaE5HiXEPl95eZP6Y3k46E5mihOkNKdPKbQwOrKSOQ_ZtQfdo_-CrK4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l="20944" t="18571" r="2895" b="28571"/>
          <a:stretch>
            <a:fillRect/>
          </a:stretch>
        </p:blipFill>
        <p:spPr bwMode="auto">
          <a:xfrm>
            <a:off x="5730118" y="3140968"/>
            <a:ext cx="341388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504611" y="246956"/>
            <a:ext cx="36724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своей работе мы придаём особое значение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соревновательной деятельности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так как именно она является одной из  форм приобщения детей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 двигательной  активности,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 средством закрепления двигательных умений.</a:t>
            </a:r>
          </a:p>
        </p:txBody>
      </p:sp>
      <p:pic>
        <p:nvPicPr>
          <p:cNvPr id="6" name="Picture 10" descr="https://sun9-26.userapi.com/s/v1/ig2/r9hG9cBh1wsKU80KOmOBe6gCUZtijbBfVMp1AlZDuDKhjsfOg1r9YhIa1DDs6oetq6bdQCCNjHuzAGLpl4up8K3u.jpg?quality=95&amp;as=32x43,48x64,72x96,108x144,160x213,240x320,360x480,480x640,540x720,640x853,720x960,1080x1440,1280x1707,1440x1920,1920x2560&amp;from=bu&amp;u=h2YFctTzk6BXul8ZMohoKN05eyr8lCRPFgLUpo9_Rn8&amp;cs=10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905672"/>
            <a:ext cx="221424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0"/>
            <a:ext cx="1265594" cy="148478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https://sun9-52.userapi.com/s/v1/if2/Yzfb-juFo-grFC3N41jTfSG2zA0HuCCQSjBwbJUAjRXwtWYdOldnv9OvjfaLArQhfhvtQedO1JZgZEDI2GJmhkV4.jpg?quality=95&amp;as=32x14,48x22,72x32,108x49,160x72,240x108,360x162,480x216,540x243,640x288,720x324,1080x486,1280x576,1440x648,2560x1152&amp;from=bu&amp;cs=1280x0"/>
          <p:cNvPicPr>
            <a:picLocks noChangeAspect="1" noChangeArrowheads="1"/>
          </p:cNvPicPr>
          <p:nvPr/>
        </p:nvPicPr>
        <p:blipFill>
          <a:blip r:embed="rId2" cstate="print"/>
          <a:srcRect r="12584"/>
          <a:stretch>
            <a:fillRect/>
          </a:stretch>
        </p:blipFill>
        <p:spPr bwMode="auto">
          <a:xfrm>
            <a:off x="0" y="0"/>
            <a:ext cx="6732240" cy="346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6" name="Picture 2" descr="https://sun9-26.userapi.com/s/v1/if2/rwzR_-4mO9osGl_HZPBKgKj-lIE3_IYxv_PRT3qImpr109Z30SUWRpZoreCwRF5HKbtOTbssme_y2qqJz9VWP-7h.jpg?quality=95&amp;as=32x14,48x22,72x32,108x49,160x72,240x108,360x162,480x216,540x243,640x288,720x324,1080x486,1280x576,1440x648,2560x1152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22357"/>
          <a:stretch>
            <a:fillRect/>
          </a:stretch>
        </p:blipFill>
        <p:spPr bwMode="auto">
          <a:xfrm>
            <a:off x="3059832" y="3331749"/>
            <a:ext cx="6084168" cy="352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0" name="Picture 6" descr="https://sun9-38.userapi.com/s/v1/ig2/L17t9Q1sNSxSUgMuPbdPvmxJB9FHb09ZFNCh4Q0KivqXQHUz6Q0otO5A4unYEKNjv4-gWXBGjR5s_yaY1jkhSDp1.jpg?quality=95&amp;as=32x43,48x64,72x96,108x144,160x213,240x320,360x480,480x640,540x720,640x853,720x960,1080x1440,1280x1707,1440x1920,1920x2560&amp;from=bu&amp;u=7PMLSNf9_vt3kOE1agSFmbV5xflLRrv9PITlI-o3mXk&amp;cs=1080x0"/>
          <p:cNvPicPr>
            <a:picLocks noChangeAspect="1" noChangeArrowheads="1"/>
          </p:cNvPicPr>
          <p:nvPr/>
        </p:nvPicPr>
        <p:blipFill>
          <a:blip r:embed="rId4" cstate="print"/>
          <a:srcRect l="25396" t="29524" r="18730" b="13333"/>
          <a:stretch>
            <a:fillRect/>
          </a:stretch>
        </p:blipFill>
        <p:spPr bwMode="auto">
          <a:xfrm>
            <a:off x="6660232" y="0"/>
            <a:ext cx="2483768" cy="338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3429000"/>
            <a:ext cx="30598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 дают возможность каждому почувствовать важность участия в совместных действиях, помощи друг другу для достижения результата и успеха, стимулируют проявление различных физических качеств. 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s://sun9-11.userapi.com/s/v1/ig2/B9XA0v-g5sokiuy-oC0m_q7JHCxsEtmJXDhkrOCIQvKcd5wLxrvWfqUOzmLwdK1ZdW7_BUEy4S8HVxJC0spZz7-u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2" cstate="print"/>
          <a:srcRect t="33591" b="19764"/>
          <a:stretch>
            <a:fillRect/>
          </a:stretch>
        </p:blipFill>
        <p:spPr bwMode="auto">
          <a:xfrm>
            <a:off x="0" y="0"/>
            <a:ext cx="5024521" cy="312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4" name="Picture 6" descr="https://sun9-22.userapi.com/s/v1/ig2/0XISqOb8qaHSWsUIYcxltizdbzXu5bNiqOcDRxDpYave9-grR8pNloi-6D8asFFo1Y_G9qyC3ML3Sa2QRDcsWD2D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3" cstate="print"/>
          <a:srcRect t="3606" b="19686"/>
          <a:stretch>
            <a:fillRect/>
          </a:stretch>
        </p:blipFill>
        <p:spPr bwMode="auto">
          <a:xfrm>
            <a:off x="4918085" y="2924944"/>
            <a:ext cx="4225915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6" name="Picture 8" descr="https://sun9-81.userapi.com/s/v1/ig2/kfwwjXWvFaIqVsggHu_6zxwskAfAzwQpJ2TOaI9LOc2H67C6aGNQXX0Qp8cXzr5DkdASFFW6q4o4ChQUhfW8tET4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t="25532" b="15298"/>
          <a:stretch>
            <a:fillRect/>
          </a:stretch>
        </p:blipFill>
        <p:spPr bwMode="auto">
          <a:xfrm>
            <a:off x="179512" y="3223618"/>
            <a:ext cx="4608512" cy="363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6056" y="2132856"/>
            <a:ext cx="37639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Солнце, воздух и вода-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наши лучшие друзья</a:t>
            </a:r>
          </a:p>
        </p:txBody>
      </p:sp>
      <p:pic>
        <p:nvPicPr>
          <p:cNvPr id="29698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-38661"/>
            <a:ext cx="1944216" cy="2280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sun9-29.userapi.com/s/v1/if2/k4k8EIpPgmdoPbkQ_nyGkL-SpivBL051XsYJesDy9zp0Rf1_HXu403LuHOO1dlcaSmlcd5VSk782P1mFS5S_qn72.jpg?quality=95&amp;as=32x24,48x36,72x54,108x81,160x120,240x180,360x270,480x360,540x405,640x480,720x540,1080x810,1280x960,1440x1080,2560x1920&amp;from=bu&amp;u=BTtgIrtdxafc3Z1fVgorBBzTk5TV-2gbT0YHeqLIgCk&amp;cs=640x0"/>
          <p:cNvPicPr>
            <a:picLocks noChangeAspect="1" noChangeArrowheads="1"/>
          </p:cNvPicPr>
          <p:nvPr/>
        </p:nvPicPr>
        <p:blipFill>
          <a:blip r:embed="rId2" cstate="print"/>
          <a:srcRect l="8877" t="11163" r="30010"/>
          <a:stretch>
            <a:fillRect/>
          </a:stretch>
        </p:blipFill>
        <p:spPr bwMode="auto">
          <a:xfrm>
            <a:off x="0" y="-1"/>
            <a:ext cx="4932040" cy="537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8" name="Picture 6" descr="https://sun9-77.userapi.com/s/v1/ig2/e_Jbn328gbqVQ0gRJ4q_UJHO4Om8GJWZCEokuwg3zUHgTBPse4U6J_I5yWPBZSPP-8hvNFRHGl3IxRFGysnYOBgd.jpg?quality=95&amp;as=32x32,48x48,72x72,108x108,160x160,240x240,360x360,480x480,540x540,640x640,720x720,1080x1080,1280x1280,1440x1440,2560x256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55555" r="10025" b="50794"/>
          <a:stretch>
            <a:fillRect/>
          </a:stretch>
        </p:blipFill>
        <p:spPr bwMode="auto">
          <a:xfrm>
            <a:off x="5615608" y="1813751"/>
            <a:ext cx="3528392" cy="5044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6" name="Picture 4" descr="https://sun9-2.userapi.com/s/v1/if2/GL00r2D-C7Q4XoekoaU7WhBKAEQxx6-4tRAGGSxmtf5Lm-o3DJZlpU_KbQ41DS1VvayjgdJNF2llGBInH87QhJ-i.jpg?quality=95&amp;as=32x24,48x36,72x54,108x81,160x120,240x180,360x270,480x360,540x405,640x480,720x540,1080x810,1280x960,1440x1080,2560x1920&amp;from=bu&amp;u=SMvpcREObRA4Gk56ysg-13QbxjmoNCXhGJcYWmNmxoQ&amp;cs=640x0"/>
          <p:cNvPicPr>
            <a:picLocks noChangeAspect="1" noChangeArrowheads="1"/>
          </p:cNvPicPr>
          <p:nvPr/>
        </p:nvPicPr>
        <p:blipFill>
          <a:blip r:embed="rId4" cstate="print"/>
          <a:srcRect l="8269" r="25582" b="8651"/>
          <a:stretch>
            <a:fillRect/>
          </a:stretch>
        </p:blipFill>
        <p:spPr bwMode="auto">
          <a:xfrm>
            <a:off x="4788024" y="1124744"/>
            <a:ext cx="250289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229200"/>
            <a:ext cx="5580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Профилактика плоскостопия</a:t>
            </a:r>
          </a:p>
        </p:txBody>
      </p:sp>
      <p:sp>
        <p:nvSpPr>
          <p:cNvPr id="28674" name="AutoShape 2" descr="Профилактика плоскостопия (1 фото). Публикация 676088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6" name="Picture 4" descr="Профилактика плоскостопия (1 фото). Публикация 676088 ..."/>
          <p:cNvPicPr>
            <a:picLocks noChangeAspect="1" noChangeArrowheads="1"/>
          </p:cNvPicPr>
          <p:nvPr/>
        </p:nvPicPr>
        <p:blipFill>
          <a:blip r:embed="rId5" cstate="print"/>
          <a:srcRect l="45535" t="7714" r="3835" b="6971"/>
          <a:stretch>
            <a:fillRect/>
          </a:stretch>
        </p:blipFill>
        <p:spPr bwMode="auto">
          <a:xfrm>
            <a:off x="4932040" y="3573016"/>
            <a:ext cx="1800200" cy="190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Комплект для профилактики плоскостопия - купить в магазине &quot;Детский сад&quot;"/>
          <p:cNvPicPr>
            <a:picLocks noChangeAspect="1" noChangeArrowheads="1"/>
          </p:cNvPicPr>
          <p:nvPr/>
        </p:nvPicPr>
        <p:blipFill>
          <a:blip r:embed="rId6" cstate="print"/>
          <a:srcRect l="35280" t="51415" r="13061" b="33351"/>
          <a:stretch>
            <a:fillRect/>
          </a:stretch>
        </p:blipFill>
        <p:spPr bwMode="auto">
          <a:xfrm>
            <a:off x="2483768" y="5762073"/>
            <a:ext cx="2808312" cy="1095927"/>
          </a:xfrm>
          <a:prstGeom prst="rect">
            <a:avLst/>
          </a:prstGeom>
          <a:noFill/>
        </p:spPr>
      </p:pic>
      <p:pic>
        <p:nvPicPr>
          <p:cNvPr id="28680" name="Picture 8" descr="Комплект для профилактики плоскостопия - купить в магазине &quot;Детский сад&quot;"/>
          <p:cNvPicPr>
            <a:picLocks noChangeAspect="1" noChangeArrowheads="1"/>
          </p:cNvPicPr>
          <p:nvPr/>
        </p:nvPicPr>
        <p:blipFill>
          <a:blip r:embed="rId6" cstate="print"/>
          <a:srcRect l="2520" t="32372" r="53381" b="47633"/>
          <a:stretch>
            <a:fillRect/>
          </a:stretch>
        </p:blipFill>
        <p:spPr bwMode="auto">
          <a:xfrm>
            <a:off x="6804248" y="0"/>
            <a:ext cx="2339752" cy="140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2" name="Picture 10" descr="Комплект для профилактики плоскостопия - купить в магазине &quot;Детский сад&quot;"/>
          <p:cNvPicPr>
            <a:picLocks noChangeAspect="1" noChangeArrowheads="1"/>
          </p:cNvPicPr>
          <p:nvPr/>
        </p:nvPicPr>
        <p:blipFill>
          <a:blip r:embed="rId6" cstate="print"/>
          <a:srcRect l="3780" t="80931" r="52121" b="1931"/>
          <a:stretch>
            <a:fillRect/>
          </a:stretch>
        </p:blipFill>
        <p:spPr bwMode="auto">
          <a:xfrm>
            <a:off x="251520" y="5728764"/>
            <a:ext cx="2195736" cy="1129236"/>
          </a:xfrm>
          <a:prstGeom prst="rect">
            <a:avLst/>
          </a:prstGeom>
          <a:noFill/>
        </p:spPr>
      </p:pic>
      <p:pic>
        <p:nvPicPr>
          <p:cNvPr id="28684" name="Picture 12" descr="Комплект для профилактики плоскостопия - купить в магазине &quot;Детский сад&quot;"/>
          <p:cNvPicPr>
            <a:picLocks noChangeAspect="1" noChangeArrowheads="1"/>
          </p:cNvPicPr>
          <p:nvPr/>
        </p:nvPicPr>
        <p:blipFill>
          <a:blip r:embed="rId6" cstate="print"/>
          <a:srcRect l="74758" b="68584"/>
          <a:stretch>
            <a:fillRect/>
          </a:stretch>
        </p:blipFill>
        <p:spPr bwMode="auto">
          <a:xfrm rot="16200000">
            <a:off x="5291986" y="-114183"/>
            <a:ext cx="936105" cy="154174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sun9-11.userapi.com/s/v1/ig2/HluIU_ro9dVPCvMJkJ6s8Ze3gCnMKzXach2nmJQX7dZeDH43YYqgwsgLeOWzhRaU5P1aYzDBmsF0Fd3GSwJSXol9.jpg?quality=95&amp;as=32x57,48x85,72x128,108x192,160x284,240x427,360x640,480x853,540x960,640x1138,720x1280,1080x1920&amp;from=bu&amp;u=KxVpNmJg-CZmKHnBMjqUhQkFRBcQsCeHMlWfYju1is4&amp;cs=640x0"/>
          <p:cNvPicPr>
            <a:picLocks noChangeAspect="1" noChangeArrowheads="1"/>
          </p:cNvPicPr>
          <p:nvPr/>
        </p:nvPicPr>
        <p:blipFill>
          <a:blip r:embed="rId2" cstate="print"/>
          <a:srcRect t="4913" b="19766"/>
          <a:stretch>
            <a:fillRect/>
          </a:stretch>
        </p:blipFill>
        <p:spPr bwMode="auto">
          <a:xfrm>
            <a:off x="395536" y="-1"/>
            <a:ext cx="4104456" cy="5497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s://sun9-13.userapi.com/s/v1/ig2/NwJ8mP3nF2lGuquuk3L_R_ALvT5Zs55jZJGGbYNnNUqlZYK62n-7xXXDfHbBRa5PPrflqtfzc9T64wUgiCBBhZTf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>
          <a:blip r:embed="rId3" cstate="print"/>
          <a:srcRect t="12903" r="19345"/>
          <a:stretch>
            <a:fillRect/>
          </a:stretch>
        </p:blipFill>
        <p:spPr bwMode="auto">
          <a:xfrm>
            <a:off x="5004048" y="0"/>
            <a:ext cx="3800899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4452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Гигиена-это важно, поскольку это формирует навыки здорового образа жизни, укрепляет иммунитет и способствует социальной адаптации ребёнка.</a:t>
            </a:r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https://sun9-68.userapi.com/s/v1/ig2/B-uBnbtbziLnT6mo9vXKqzmtWHkftioZKjb_PaGpIw3tq9YDDb3o5xxD87p3q4It7_71547AHckzX52ioJ7_5I2X.jpg?quality=95&amp;as=32x46,48x69,72x104,108x156,160x231,240x347,360x520,480x693,540x780,640x925,720x1040,1080x1560,1280x1849,1440x2080,1772x2560&amp;from=bu&amp;cs=1280x0"/>
          <p:cNvPicPr>
            <a:picLocks noChangeAspect="1" noChangeArrowheads="1"/>
          </p:cNvPicPr>
          <p:nvPr/>
        </p:nvPicPr>
        <p:blipFill>
          <a:blip r:embed="rId2" cstate="print"/>
          <a:srcRect l="14085" t="9756"/>
          <a:stretch>
            <a:fillRect/>
          </a:stretch>
        </p:blipFill>
        <p:spPr bwMode="auto">
          <a:xfrm>
            <a:off x="6156176" y="2599192"/>
            <a:ext cx="2808312" cy="425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 descr="https://sun9-77.userapi.com/s/v1/ig2/wY3oBPjnuXPREjmCQQmwdsmpLgCB6OGGDICitW7znwrqQ7B7NIOtyUu_o_ITYzyiW3bSg_4gvbhbMvnf2EO4nXSD.jpg?quality=95&amp;as=32x40,48x60,72x90,108x135,160x200,240x300,360x450,480x600,540x675,640x800,720x900,1080x1350,1170x1462&amp;from=bu&amp;u=Z8jJ1mHcG5IVneKlbYrqbKBN9FJI6xZidW0HTWgCbE8&amp;cs=1080x0"/>
          <p:cNvPicPr>
            <a:picLocks noChangeAspect="1" noChangeArrowheads="1"/>
          </p:cNvPicPr>
          <p:nvPr/>
        </p:nvPicPr>
        <p:blipFill>
          <a:blip r:embed="rId3" cstate="print"/>
          <a:srcRect t="50114" r="50000"/>
          <a:stretch>
            <a:fillRect/>
          </a:stretch>
        </p:blipFill>
        <p:spPr bwMode="auto">
          <a:xfrm>
            <a:off x="0" y="0"/>
            <a:ext cx="3347864" cy="4175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s://sun9-77.userapi.com/s/v1/ig2/wY3oBPjnuXPREjmCQQmwdsmpLgCB6OGGDICitW7znwrqQ7B7NIOtyUu_o_ITYzyiW3bSg_4gvbhbMvnf2EO4nXSD.jpg?quality=95&amp;as=32x40,48x60,72x90,108x135,160x200,240x300,360x450,480x600,540x675,640x800,720x900,1080x1350,1170x1462&amp;from=bu&amp;u=Z8jJ1mHcG5IVneKlbYrqbKBN9FJI6xZidW0HTWgCbE8&amp;cs=1080x0"/>
          <p:cNvPicPr>
            <a:picLocks noChangeAspect="1" noChangeArrowheads="1"/>
          </p:cNvPicPr>
          <p:nvPr/>
        </p:nvPicPr>
        <p:blipFill>
          <a:blip r:embed="rId3" cstate="print"/>
          <a:srcRect l="53427" t="67742"/>
          <a:stretch>
            <a:fillRect/>
          </a:stretch>
        </p:blipFill>
        <p:spPr bwMode="auto">
          <a:xfrm>
            <a:off x="5817231" y="0"/>
            <a:ext cx="332676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4" name="Picture 8" descr="https://sun9-19.userapi.com/s/v1/ig2/EinhNFGBzLUCxYjO6mDGtQASEmQ3XYkK21x61GXXZqD3nTThbiMoGJ7U_n6jgfv42iENwFmaerwYwj-LZRjYOZRg.jpg?quality=95&amp;as=32x32,48x48,72x72,108x108,160x160,240x240,360x360,480x480,540x540,640x640,720x720,1080x1080,1280x1280,1440x1440,2560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l="49668" t="753" r="9196" b="50332"/>
          <a:stretch>
            <a:fillRect/>
          </a:stretch>
        </p:blipFill>
        <p:spPr bwMode="auto">
          <a:xfrm>
            <a:off x="2973204" y="0"/>
            <a:ext cx="2894940" cy="344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2" name="Picture 6" descr="https://sun9-77.userapi.com/s/v1/ig2/QiFLX03auAE1CT7LyPzlkDqACgMbIaAC9d0zbeLqB5YXvjPRHkP11xh03904SSJ3-AnMVGp_N494PAs49U5E9gfV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5" cstate="print"/>
          <a:srcRect t="15686" b="7732"/>
          <a:stretch>
            <a:fillRect/>
          </a:stretch>
        </p:blipFill>
        <p:spPr bwMode="auto">
          <a:xfrm>
            <a:off x="2627784" y="3284984"/>
            <a:ext cx="3500565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149080"/>
            <a:ext cx="2699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</a:rPr>
              <a:t>Важно с раннего возраста прививать навыки мытья рук, ухода за зубами и телом, а также чистоплотности в одежде и окружающей среде. </a:t>
            </a:r>
          </a:p>
        </p:txBody>
      </p:sp>
    </p:spTree>
  </p:cSld>
  <p:clrMapOvr>
    <a:masterClrMapping/>
  </p:clrMapOvr>
  <p:transition>
    <p:newsfla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https://sun9-16.userapi.com/s/v1/ig2/seumMsMKTzBvjLXy1m0JCsAVuuZighDGrP9pyMsyn7cjZJHqQMJYS4gUZHO0YULTWPN7xLgTLT_VoyuwhjOCFK4J.jpg?quality=95&amp;as=32x32,48x48,72x72,108x108,160x160,240x240,360x360,480x480,540x540,640x640,720x720,1080x1080,1280x1280,1440x1440,1920x1920&amp;from=bu&amp;u=5Ngx-TffKRcW5TOaO5Fxvz2cbnC0a5PYvSXXR9BTjx8&amp;cs=64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6480720" cy="64807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268760"/>
            <a:ext cx="25557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Регулярные прогулки способствуют укреплению иммунитета и улучшению качества сна. укрепляют </a:t>
            </a:r>
            <a:r>
              <a:rPr lang="ru-RU" sz="2000" b="1" dirty="0" err="1">
                <a:solidFill>
                  <a:srgbClr val="002060"/>
                </a:solidFill>
              </a:rPr>
              <a:t>сердечно-сосудистую</a:t>
            </a:r>
            <a:r>
              <a:rPr lang="ru-RU" sz="2000" b="1" dirty="0">
                <a:solidFill>
                  <a:srgbClr val="002060"/>
                </a:solidFill>
              </a:rPr>
              <a:t> систему, улучшают психическое здоровье, снимают стресс и улучшают настроение .</a:t>
            </a:r>
          </a:p>
        </p:txBody>
      </p:sp>
    </p:spTree>
  </p:cSld>
  <p:clrMapOvr>
    <a:masterClrMapping/>
  </p:clrMapOvr>
  <p:transition>
    <p:wipe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s://sun9-45.userapi.com/s/v1/if2/wertDL7i-u0xSe4GwP0_orN6Z203OYGcbGnB7td00ckBaXaV9QgLmMNbsUnxszMMVkKO7ohpLBK-RoM0IIVIknxL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2" cstate="print"/>
          <a:srcRect l="4917" t="17530" r="16598"/>
          <a:stretch>
            <a:fillRect/>
          </a:stretch>
        </p:blipFill>
        <p:spPr bwMode="auto">
          <a:xfrm>
            <a:off x="0" y="0"/>
            <a:ext cx="4644008" cy="365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1700808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Сюжетно-ролевые игры</a:t>
            </a:r>
          </a:p>
        </p:txBody>
      </p:sp>
      <p:pic>
        <p:nvPicPr>
          <p:cNvPr id="45062" name="Picture 6" descr="НОВОСТИ ФЕВРАЛЬ ПРОЕКТ - &quot;Егоз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0"/>
            <a:ext cx="3811034" cy="3112414"/>
          </a:xfrm>
          <a:prstGeom prst="rect">
            <a:avLst/>
          </a:prstGeom>
          <a:noFill/>
        </p:spPr>
      </p:pic>
      <p:pic>
        <p:nvPicPr>
          <p:cNvPr id="45064" name="Picture 8" descr="https://sun9-31.userapi.com/s/v1/ig2/LPdI6fE6wjv7X-vuTBimVEF-_nqL2oOH0Dq7MelQ7nRxJVDQBHzdXodIOd_8J5wEQvsv45jWs5Pajo4UBKNlVzDW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t="4867"/>
          <a:stretch>
            <a:fillRect/>
          </a:stretch>
        </p:blipFill>
        <p:spPr bwMode="auto">
          <a:xfrm>
            <a:off x="6077280" y="2969568"/>
            <a:ext cx="306672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6" name="Picture 10" descr="https://sun9-2.userapi.com/s/v1/ig2/H3l8hs3BR_bcGqFw-lxMnM4ZL4qUvm63i9Gg5eAa2FnARSb5C8vAS86a8_9aWkv-PrrbDjgMEELQuyCC3OwiPmtj.jpg?quality=95&amp;as=32x57,48x85,72x128,108x192,160x284,240x427,360x640,480x853,540x960,640x1138,720x1280,1080x1920,1280x2276,1440x2560&amp;from=bu&amp;u=PZItWUCEjMLRX4XHcidTHrqVHPRpmITnwxo2RqQVWzE&amp;cs=640x0"/>
          <p:cNvPicPr>
            <a:picLocks noChangeAspect="1" noChangeArrowheads="1"/>
          </p:cNvPicPr>
          <p:nvPr/>
        </p:nvPicPr>
        <p:blipFill>
          <a:blip r:embed="rId5" cstate="print"/>
          <a:srcRect t="23634" r="10275" b="28205"/>
          <a:stretch>
            <a:fillRect/>
          </a:stretch>
        </p:blipFill>
        <p:spPr bwMode="auto">
          <a:xfrm>
            <a:off x="2267744" y="2996952"/>
            <a:ext cx="4045392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573016"/>
            <a:ext cx="248376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Такие игры обогащают игровой опыт детей, делая процесс познания здоровых привычек более увлекательным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и естественным</a:t>
            </a:r>
            <a:r>
              <a:rPr lang="ru-RU" dirty="0"/>
              <a:t>. </a:t>
            </a: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2C47D2-50FD-23FD-D22B-08CB1AF69F1C}"/>
              </a:ext>
            </a:extLst>
          </p:cNvPr>
          <p:cNvSpPr txBox="1"/>
          <p:nvPr/>
        </p:nvSpPr>
        <p:spPr>
          <a:xfrm>
            <a:off x="2195736" y="13713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ГОСУДАРСТВЕННАЯ ПРОГРАММА РОССИЙСКОЙ ФЕДЕРАЦИИ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144F2-195F-BF59-DF28-AC3DCCC03440}"/>
              </a:ext>
            </a:extLst>
          </p:cNvPr>
          <p:cNvSpPr txBox="1"/>
          <p:nvPr/>
        </p:nvSpPr>
        <p:spPr>
          <a:xfrm>
            <a:off x="416316" y="1350762"/>
            <a:ext cx="8280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"РАЗВИТИЕ ФИЗИЧЕСКОЙ КУЛЬТУРЫ И СПОРТА"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1ECB0-D822-E262-11A3-43194696650C}"/>
              </a:ext>
            </a:extLst>
          </p:cNvPr>
          <p:cNvSpPr txBox="1"/>
          <p:nvPr/>
        </p:nvSpPr>
        <p:spPr>
          <a:xfrm>
            <a:off x="179970" y="3342399"/>
            <a:ext cx="89640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-apple-system"/>
              </a:rPr>
              <a:t>Программа направлена на достижение национальной цели развития Российской Федерации на период </a:t>
            </a:r>
          </a:p>
          <a:p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-apple-system"/>
              </a:rPr>
              <a:t>до 2030 года "Сохранение населения, здоровье </a:t>
            </a:r>
          </a:p>
          <a:p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-apple-system"/>
              </a:rPr>
              <a:t>и благополучие людей"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1DEDD-828A-9DA6-C8ED-E6A91F0C9EE7}"/>
              </a:ext>
            </a:extLst>
          </p:cNvPr>
          <p:cNvSpPr txBox="1"/>
          <p:nvPr/>
        </p:nvSpPr>
        <p:spPr>
          <a:xfrm>
            <a:off x="2090947" y="174641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FF0000"/>
                </a:solidFill>
                <a:effectLst/>
                <a:latin typeface="-apple-system"/>
              </a:rPr>
              <a:t>определена Указом </a:t>
            </a:r>
            <a:r>
              <a:rPr lang="ru-RU" b="1" i="0" dirty="0">
                <a:solidFill>
                  <a:srgbClr val="FF0000"/>
                </a:solidFill>
                <a:effectLst/>
                <a:latin typeface="-apple-system"/>
              </a:rPr>
              <a:t>Президента</a:t>
            </a:r>
            <a:r>
              <a:rPr lang="ru-RU" b="0" i="0" dirty="0">
                <a:solidFill>
                  <a:srgbClr val="FF0000"/>
                </a:solidFill>
                <a:effectLst/>
                <a:latin typeface="-apple-system"/>
              </a:rPr>
              <a:t> Российской Федерации от 21 июля 2020 г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0EA609-6472-D538-6240-A22AC00C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59" y="4964707"/>
            <a:ext cx="2897537" cy="1847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id="{370229A3-A34C-E3A6-4BB7-956D4631D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r="13880"/>
          <a:stretch>
            <a:fillRect/>
          </a:stretch>
        </p:blipFill>
        <p:spPr bwMode="auto">
          <a:xfrm>
            <a:off x="35430" y="4797152"/>
            <a:ext cx="2520796" cy="1923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cture background">
            <a:extLst>
              <a:ext uri="{FF2B5EF4-FFF2-40B4-BE49-F238E27FC236}">
                <a16:creationId xmlns:a16="http://schemas.microsoft.com/office/drawing/2014/main" id="{366F6649-BBF5-F329-66DC-5C0E7904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829" y="1747803"/>
            <a:ext cx="2672171" cy="1604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icture background">
            <a:extLst>
              <a:ext uri="{FF2B5EF4-FFF2-40B4-BE49-F238E27FC236}">
                <a16:creationId xmlns:a16="http://schemas.microsoft.com/office/drawing/2014/main" id="{BEBBF11A-0A30-BDA1-5B00-C8DC1D19C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20862"/>
          <a:stretch>
            <a:fillRect/>
          </a:stretch>
        </p:blipFill>
        <p:spPr bwMode="auto">
          <a:xfrm>
            <a:off x="179970" y="1677860"/>
            <a:ext cx="1883600" cy="1758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20C152F-B732-ABD7-3146-F7CA7753C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4925" r="41075" b="22899"/>
          <a:stretch>
            <a:fillRect/>
          </a:stretch>
        </p:blipFill>
        <p:spPr bwMode="auto">
          <a:xfrm>
            <a:off x="2521438" y="5052622"/>
            <a:ext cx="3778754" cy="1641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64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sun9-56.userapi.com/s/v1/ig2/PhqDy9XoPtGHIBwHEnUkg4pO59H5Kgum3yOFD2LYmb1YQreiVEWlCh0G-2GHFOeHvoUsQS0ZaNRNAhoiDbM8s-7-.jpg?quality=95&amp;as=32x32,48x48,72x72,108x108,160x160,240x240,360x360,480x480,540x540,640x640,720x720,1080x1080,1280x1280,1440x1440,2560x2560&amp;from=bu&amp;cs=1280x0"/>
          <p:cNvPicPr>
            <a:picLocks noChangeAspect="1" noChangeArrowheads="1"/>
          </p:cNvPicPr>
          <p:nvPr/>
        </p:nvPicPr>
        <p:blipFill>
          <a:blip r:embed="rId2" cstate="print"/>
          <a:srcRect l="50588" b="49860"/>
          <a:stretch>
            <a:fillRect/>
          </a:stretch>
        </p:blipFill>
        <p:spPr bwMode="auto">
          <a:xfrm>
            <a:off x="251520" y="-1"/>
            <a:ext cx="3240360" cy="3288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s://sun9-41.userapi.com/s/v1/ig2/Nip8I88NZkqQBqRT8WzF0W5TrIvLKsmrAopX787Zt0CRGKsrRNdK11Lj9j7erVhXeRpv1sksMVq5gsSoRHGiKJWR.jpg?quality=95&amp;as=32x32,48x48,72x72,108x108,160x160,240x240,360x360,480x480,540x540,640x640,720x720,1080x1080&amp;from=bu&amp;u=o82DnwtpKNyujS6zjZIhdO8x7erOXdJ_0zNG-GdsHLY&amp;cs=540x0"/>
          <p:cNvPicPr>
            <a:picLocks noChangeAspect="1" noChangeArrowheads="1"/>
          </p:cNvPicPr>
          <p:nvPr/>
        </p:nvPicPr>
        <p:blipFill>
          <a:blip r:embed="rId3" cstate="print"/>
          <a:srcRect l="11200" t="3332" r="11801" b="2001"/>
          <a:stretch>
            <a:fillRect/>
          </a:stretch>
        </p:blipFill>
        <p:spPr bwMode="auto">
          <a:xfrm>
            <a:off x="3563888" y="0"/>
            <a:ext cx="2808312" cy="345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https://sun9-53.userapi.com/s/v1/if2/n46w1OP9qJ0zKiGhgw_AxRVnC3aar9rwrsFUWfxaHE0ZOE4Z6nmJB8BW9rz0W8PFRoj0FlSzp65QoiLRQ-F_fpee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3284984"/>
            <a:ext cx="424847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000" b="1" dirty="0">
                <a:solidFill>
                  <a:srgbClr val="002060"/>
                </a:solidFill>
              </a:rPr>
              <a:t>Через такие игры дети знакомятся с профессиональными ролями, связанными со здоровьем (врач, аптекарь и др.), учатся сотрудничать, решать проблемы, а также развивают творческое мышление и социальные навыки, необходимые для ведения здорового образа жизни</a:t>
            </a:r>
            <a:r>
              <a:rPr lang="ru-RU" sz="2000" dirty="0"/>
              <a:t>. 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23556" name="Picture 4" descr="https://sun9-13.userapi.com/s/v1/ig2/3TtfNRlOMZe6aQCctRKtGzv91O3-Xl_W_q-cu0pulwTibaoYDgtZwDs812D_mSH6EhchI1-Gpiy5blsNWYetYVhC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4666" r="12520" b="17338"/>
          <a:stretch>
            <a:fillRect/>
          </a:stretch>
        </p:blipFill>
        <p:spPr bwMode="auto">
          <a:xfrm>
            <a:off x="6516217" y="-1"/>
            <a:ext cx="2627784" cy="349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un9-78.userapi.com/s/v1/ig2/UB8eStfXqYslkTVajmiC4GkYShfftAcsQ1huDBesRduC-qCMAxIK0wY-Ua1e-pKqFPtxRR2Z-dSACmMwxY5JGU6t.jpg?quality=95&amp;as=32x32,48x48,72x72,108x108,160x160,240x240,360x360,480x480,540x540,640x640,720x720,1080x1080,1280x1280,1440x1440,1920x1920&amp;from=bu&amp;u=TF9rSEUxZfjHQ9nuyLghjJmoSNqbLfQrYNJKXZLuezo&amp;cs=64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32656"/>
            <a:ext cx="6096000" cy="6096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20688"/>
            <a:ext cx="2771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Игры помогают формировать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у детей осознанное отношение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к своему здоровью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и здоровью окружающих.</a:t>
            </a:r>
            <a:r>
              <a:rPr lang="ru-RU" sz="2000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010793"/>
            <a:ext cx="26642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Играя в коллективе,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дети учатся сотрудничать, договариваться и решать проблемы, что важно для формирования культуры взаимоотношений</a:t>
            </a:r>
            <a:r>
              <a:rPr lang="ru-RU" b="1" dirty="0"/>
              <a:t>. 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sun9-14.userapi.com/s/v1/ig2/esQvjbZN4DUk72GAEtUfSLkr3ljvnW3_WMlQeGKh-LY4OWWRVEbMO-ayoNmNmFYUJgKOm8uEMNMoJEvke1Kj2qfD.jpg?quality=95&amp;as=32x32,48x48,72x72,108x108,160x160,240x240,360x360,480x480,540x540,640x640,720x720,1080x1080,1280x1280,1440x1440,1920x1920&amp;from=bu&amp;u=l49Lims-LfYQbJ-aJo3NIykCecbWbd5NMsWjc-HjRlc&amp;cs=64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1272" y="0"/>
            <a:ext cx="6552728" cy="65527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301208"/>
            <a:ext cx="2123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Летний показ мод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628800"/>
            <a:ext cx="2699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 человеке всё должно быть прекрасно: и лицо, и одежда, и душа, и мысли... 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А. П. Чехов</a:t>
            </a:r>
          </a:p>
        </p:txBody>
      </p:sp>
    </p:spTree>
  </p:cSld>
  <p:clrMapOvr>
    <a:masterClrMapping/>
  </p:clrMapOvr>
  <p:transition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un9-29.userapi.com/s/v1/ig2/Xn1AMeMR79Zolj4FZ-qlfgBP7eiDIj2lm54dZPn4iwC_h3NVkJ2fTU1tK6lwVrtI593Gv9xDNkuUuwrldsl51ebi.jpg?quality=95&amp;as=32x32,48x48,72x72,108x108,160x160,240x240,360x360,480x480,540x540,640x640,720x720,1080x1080,1280x1280,1440x1440,1920x1920&amp;from=bu&amp;u=5MoMbyMJ5clgJ7ZGAftTyBkb4Q4J199_0Qzu2PjifbA&amp;cs=64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40"/>
            <a:ext cx="6096000" cy="6096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700808"/>
            <a:ext cx="266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Чистота - залог здоровья!</a:t>
            </a:r>
          </a:p>
          <a:p>
            <a:r>
              <a:rPr lang="ru-RU" b="1" dirty="0">
                <a:solidFill>
                  <a:srgbClr val="FF0000"/>
                </a:solidFill>
              </a:rPr>
              <a:t>Порядок - прежде всего!</a:t>
            </a:r>
          </a:p>
        </p:txBody>
      </p:sp>
      <p:pic>
        <p:nvPicPr>
          <p:cNvPr id="46088" name="Picture 8" descr="Уборка рисунок детский (44 фото)"/>
          <p:cNvPicPr>
            <a:picLocks noChangeAspect="1" noChangeArrowheads="1"/>
          </p:cNvPicPr>
          <p:nvPr/>
        </p:nvPicPr>
        <p:blipFill>
          <a:blip r:embed="rId3" cstate="print"/>
          <a:srcRect l="14957" r="14328" b="8351"/>
          <a:stretch>
            <a:fillRect/>
          </a:stretch>
        </p:blipFill>
        <p:spPr bwMode="auto">
          <a:xfrm>
            <a:off x="251520" y="3429000"/>
            <a:ext cx="2399325" cy="3109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G-20230414-WA0013">
            <a:extLst>
              <a:ext uri="{FF2B5EF4-FFF2-40B4-BE49-F238E27FC236}">
                <a16:creationId xmlns:a16="http://schemas.microsoft.com/office/drawing/2014/main" id="{73F29C4E-1ADB-1420-9E1E-F08DA5A6C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16401" r="34320" b="2961"/>
          <a:stretch/>
        </p:blipFill>
        <p:spPr bwMode="auto">
          <a:xfrm>
            <a:off x="3927749" y="3736397"/>
            <a:ext cx="1862708" cy="2918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G-20230414-WA0016">
            <a:extLst>
              <a:ext uri="{FF2B5EF4-FFF2-40B4-BE49-F238E27FC236}">
                <a16:creationId xmlns:a16="http://schemas.microsoft.com/office/drawing/2014/main" id="{5A1DB63C-C62B-C8BF-A1C7-3ADF3830B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8080" r="15981"/>
          <a:stretch/>
        </p:blipFill>
        <p:spPr bwMode="auto">
          <a:xfrm>
            <a:off x="598192" y="178905"/>
            <a:ext cx="3111134" cy="2862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FD605-388D-B5E0-F735-7A4C86CB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MG-20230414-WA0001">
            <a:extLst>
              <a:ext uri="{FF2B5EF4-FFF2-40B4-BE49-F238E27FC236}">
                <a16:creationId xmlns:a16="http://schemas.microsoft.com/office/drawing/2014/main" id="{608069E4-43EF-3858-F826-67B7AF3B38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26" y="246024"/>
            <a:ext cx="2551421" cy="340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QS0QbZ9PMA">
            <a:extLst>
              <a:ext uri="{FF2B5EF4-FFF2-40B4-BE49-F238E27FC236}">
                <a16:creationId xmlns:a16="http://schemas.microsoft.com/office/drawing/2014/main" id="{5891AF34-24CF-033E-A4FB-C557EAF58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 b="3380"/>
          <a:stretch/>
        </p:blipFill>
        <p:spPr bwMode="auto">
          <a:xfrm>
            <a:off x="6531401" y="365275"/>
            <a:ext cx="2245617" cy="3144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G-20230414-WA0011">
            <a:extLst>
              <a:ext uri="{FF2B5EF4-FFF2-40B4-BE49-F238E27FC236}">
                <a16:creationId xmlns:a16="http://schemas.microsoft.com/office/drawing/2014/main" id="{3D50D5C5-D6E6-F9CC-DCA8-2AB36F2CE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" b="21440"/>
          <a:stretch/>
        </p:blipFill>
        <p:spPr bwMode="auto">
          <a:xfrm>
            <a:off x="695402" y="4456472"/>
            <a:ext cx="3312368" cy="2131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G-20230414-WA0015">
            <a:extLst>
              <a:ext uri="{FF2B5EF4-FFF2-40B4-BE49-F238E27FC236}">
                <a16:creationId xmlns:a16="http://schemas.microsoft.com/office/drawing/2014/main" id="{F3DDD78E-68AC-E90A-6828-67A2860E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19" y="4142567"/>
            <a:ext cx="3284995" cy="246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G-20230414-WA0008">
            <a:extLst>
              <a:ext uri="{FF2B5EF4-FFF2-40B4-BE49-F238E27FC236}">
                <a16:creationId xmlns:a16="http://schemas.microsoft.com/office/drawing/2014/main" id="{153CBC3D-17B1-6216-24E5-4EA5901BD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50000" r="20451" b="8926"/>
          <a:stretch/>
        </p:blipFill>
        <p:spPr bwMode="auto">
          <a:xfrm>
            <a:off x="1548494" y="2784052"/>
            <a:ext cx="2856436" cy="181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G-20230414-WA0009">
            <a:extLst>
              <a:ext uri="{FF2B5EF4-FFF2-40B4-BE49-F238E27FC236}">
                <a16:creationId xmlns:a16="http://schemas.microsoft.com/office/drawing/2014/main" id="{18AD04E7-D4D7-2995-934D-77272E3AD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2" t="11360" r="26059" b="18080"/>
          <a:stretch/>
        </p:blipFill>
        <p:spPr bwMode="auto">
          <a:xfrm>
            <a:off x="5650322" y="2363456"/>
            <a:ext cx="1877386" cy="2131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61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s://sun9-54.userapi.com/s/v1/if2/mIF-ytLaF1tbwUGB5IITixnlVOwokdcxMaRYA-qgN54oR5gQ3y5h88-J7UsF1vIXnA43zHTI15aRI3iH8hnO8fui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21356" t="36688" r="25061" b="16970"/>
          <a:stretch>
            <a:fillRect/>
          </a:stretch>
        </p:blipFill>
        <p:spPr bwMode="auto">
          <a:xfrm>
            <a:off x="-1" y="548680"/>
            <a:ext cx="5661629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2" name="Picture 2" descr="https://sun9-77.userapi.com/s/v1/ig2/wfUUu-BT07CHsErptnfI7MjCs38Kdy8sfnubRUvfwfVASajzEA5fy7w4ZoUe-Wfv2lvaCbYCmwtLVt7dxAGZtBE8.jpg?quality=95&amp;as=32x43,48x64,72x96,108x144,160x213,240x320,360x480,480x640,540x720,640x853,720x960,1080x1440,1280x1707,1440x1920,1920x2560&amp;from=bu&amp;u=C4iUHeIrxQRODJvxMhxuyRwWzyInyq3rLQ1YlTCmu48&amp;cs=640x0"/>
          <p:cNvPicPr>
            <a:picLocks noChangeAspect="1" noChangeArrowheads="1"/>
          </p:cNvPicPr>
          <p:nvPr/>
        </p:nvPicPr>
        <p:blipFill>
          <a:blip r:embed="rId4" cstate="print"/>
          <a:srcRect t="9550" r="9193"/>
          <a:stretch>
            <a:fillRect/>
          </a:stretch>
        </p:blipFill>
        <p:spPr bwMode="auto">
          <a:xfrm>
            <a:off x="5543600" y="1340768"/>
            <a:ext cx="3600400" cy="477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4048" y="5949280"/>
            <a:ext cx="4139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Предупреждение </a:t>
            </a:r>
          </a:p>
          <a:p>
            <a:r>
              <a:rPr lang="ru-RU" b="1" dirty="0">
                <a:solidFill>
                  <a:srgbClr val="002060"/>
                </a:solidFill>
              </a:rPr>
              <a:t>травматизма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6326" name="Picture 6" descr="https://sun9-35.userapi.com/s/v1/if2/wh5obqEn9L-wDlZnd253ri9KcKjwph4iZZ_MHXOA_5HSbzardFaHJSf7su9HHvgSXgh4FJaQqE8rkOQELM2AA7xC.jpg?quality=95&amp;as=32x24,48x36,72x54,108x81,160x120,240x180,360x270,480x360,540x405,640x480,720x540,1080x810,1280x960,1440x1080,2560x1920&amp;from=bu&amp;u=pqzQw75cHztImjm05Uc2OUUjN7s5tO0FFPKL2GoxbXU&amp;cs=640x0"/>
          <p:cNvPicPr>
            <a:picLocks noChangeAspect="1" noChangeArrowheads="1"/>
          </p:cNvPicPr>
          <p:nvPr/>
        </p:nvPicPr>
        <p:blipFill>
          <a:blip r:embed="rId5" cstate="print"/>
          <a:srcRect t="11025" r="13188" b="33851"/>
          <a:stretch>
            <a:fillRect/>
          </a:stretch>
        </p:blipFill>
        <p:spPr bwMode="auto">
          <a:xfrm>
            <a:off x="179512" y="4337720"/>
            <a:ext cx="52920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733256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Безопасность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0418" name="Picture 2" descr="https://sun9-67.userapi.com/s/v1/ig2/GnobPatPJAh_ni4MS5ruK57Opw4B4W3AMlPAkmDbm65r9JApvYlN0r1jqjPX1s6Q91TiZ3JxtVd10upr2arod3_V.jpg?quality=95&amp;as=32x32,48x48,72x72,108x108,160x160,240x240,360x360,480x480,540x540,640x640,720x720,1080x1080,1280x1280,1440x1440,1920x1920&amp;from=bu&amp;cs=1280x0"/>
          <p:cNvPicPr>
            <a:picLocks noChangeAspect="1" noChangeArrowheads="1"/>
          </p:cNvPicPr>
          <p:nvPr/>
        </p:nvPicPr>
        <p:blipFill>
          <a:blip r:embed="rId2" cstate="print"/>
          <a:srcRect t="33861" r="58478" b="32921"/>
          <a:stretch>
            <a:fillRect/>
          </a:stretch>
        </p:blipFill>
        <p:spPr bwMode="auto">
          <a:xfrm>
            <a:off x="3635896" y="0"/>
            <a:ext cx="288032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https://sun9-32.userapi.com/s/v1/ig2/gh_icIId-xwTLs8kBpFhVESkFxS8dXPzUaw7zb-imLiE0Kuq_USEnv8Cuz48Dk42wO4qLqJBVQ3lrPaT6NqiT2wY.jpg?quality=95&amp;as=32x43,48x64,72x96,108x144,160x213,240x320,360x480,480x640,540x720,640x853,720x960,1080x1440,1280x1707,1440x1920,1920x2560&amp;from=bu&amp;u=B6WNrC5OaTiu_MdkfRSdyUpixpL0lj54ncj9GAoCemA&amp;cs=1080x0"/>
          <p:cNvPicPr>
            <a:picLocks noChangeAspect="1" noChangeArrowheads="1"/>
          </p:cNvPicPr>
          <p:nvPr/>
        </p:nvPicPr>
        <p:blipFill>
          <a:blip r:embed="rId3" cstate="print"/>
          <a:srcRect l="9637" t="10026" r="14925" b="11027"/>
          <a:stretch>
            <a:fillRect/>
          </a:stretch>
        </p:blipFill>
        <p:spPr bwMode="auto">
          <a:xfrm>
            <a:off x="0" y="0"/>
            <a:ext cx="3807600" cy="531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https://sun9-14.userapi.com/s/v1/ig2/n1s-wem-RHxn0cUJRzzbC_E2B--b57KDiNEvoMjMSpN5wtQ6n8eegav7GA1HqEoUSd8xOp2VhrmFvkVAo0DAm4Q7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348880"/>
            <a:ext cx="338184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660232" y="1484784"/>
            <a:ext cx="24837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Ребенок с младенчества должен усвоить, что здоровым быть хорошо, а болеть плохо. Чтобы всегда быть здоровым он должен соблюдать определенные правила и не делать того, что может привести к болезни или травмам.</a:t>
            </a:r>
          </a:p>
        </p:txBody>
      </p:sp>
    </p:spTree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Здоровое питание для дошкольников – 9 простых прави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5022" y="3622770"/>
            <a:ext cx="3825682" cy="3212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https://sun9-65.userapi.com/s/v1/ig2/PHn8Zk46VsPPP95unolgWx9c8HdRZGgJUH373MQ02Ktp4xOT2Y_9CnL_bPYMV4ZQK9JfrFr18vjqFjyCvJCZGR1s.jpg?quality=95&amp;as=32x32,48x48,72x72,108x108,160x160,240x240,360x360,480x480,540x540,640x640,720x720,1080x1080,1280x1280,1440x1440,1920x1920&amp;from=bu&amp;u=JhrPto0ZELHvaO-wZaV8fJwaxmCWXkOVA5jnQT2wXys&amp;cs=640x0"/>
          <p:cNvPicPr>
            <a:picLocks noChangeAspect="1" noChangeArrowheads="1"/>
          </p:cNvPicPr>
          <p:nvPr/>
        </p:nvPicPr>
        <p:blipFill>
          <a:blip r:embed="rId3" cstate="print"/>
          <a:srcRect l="49658" b="49238"/>
          <a:stretch>
            <a:fillRect/>
          </a:stretch>
        </p:blipFill>
        <p:spPr bwMode="auto">
          <a:xfrm>
            <a:off x="5716193" y="188640"/>
            <a:ext cx="342780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пчелка с медом на прозрачном фоне 28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772816"/>
            <a:ext cx="1292137" cy="122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8" name="Picture 12" descr="https://sun9-78.userapi.com/s/v1/ig2/gnfd2ERxurGxd9aTfpmkR60pUXyMM3ziT4e56BZ0shEsUo1ZOhp3Q2m4AtyKvQ0tnxGrSsScqZSjvt7g1-NqHTym.jpg?quality=95&amp;as=32x43,48x64,72x96,108x144,160x213,240x320,360x480,480x640,540x720,640x853,720x960,1080x1440,1218x1624&amp;from=bu&amp;cs=1218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4428491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30881" y="6237312"/>
            <a:ext cx="3442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Полезное питание</a:t>
            </a:r>
          </a:p>
        </p:txBody>
      </p:sp>
      <p:pic>
        <p:nvPicPr>
          <p:cNvPr id="14350" name="Picture 14" descr="Логотип зож (74 фото)"/>
          <p:cNvPicPr>
            <a:picLocks noChangeAspect="1" noChangeArrowheads="1"/>
          </p:cNvPicPr>
          <p:nvPr/>
        </p:nvPicPr>
        <p:blipFill>
          <a:blip r:embed="rId6" cstate="print"/>
          <a:srcRect l="10500" t="4584" b="4417"/>
          <a:stretch>
            <a:fillRect/>
          </a:stretch>
        </p:blipFill>
        <p:spPr bwMode="auto">
          <a:xfrm>
            <a:off x="7869202" y="5561856"/>
            <a:ext cx="1274798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8" name="Picture 10" descr="https://sun9-83.userapi.com/s/v1/if2/kj0qmIBcuYiDzFv-QCYFIbos5P021zotQOgiwUjTr-suBIqNquMUQ3TMC2MImg4Jz_VEomtfY4gfGtJhhYc06mRO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2" cstate="print"/>
          <a:srcRect l="13146" r="15865" b="34562"/>
          <a:stretch>
            <a:fillRect/>
          </a:stretch>
        </p:blipFill>
        <p:spPr bwMode="auto">
          <a:xfrm>
            <a:off x="4457051" y="3617640"/>
            <a:ext cx="468694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0" name="Picture 2" descr="https://sun9-23.userapi.com/s/v1/if2/loKD6WHC3-67hlDv_Tutaq6sJ8-ZkZH_3SL5QUZ70T8370XCk72ooud4pLGO9fTeiL_pM3AAkmAtL6NVAnCZYyEY.jpg?quality=95&amp;as=32x24,48x36,72x54,108x81,160x120,240x180,360x270,480x360,540x405,640x480,720x540,1080x810,1280x960,1440x1080,2560x1920&amp;from=bu&amp;u=W4G07JfWJa689Efe0Ii5ABRtv7Y29Mxqa_hvbi71kkY&amp;cs=54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06" y="-28135"/>
            <a:ext cx="4188862" cy="314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https://sun9-59.userapi.com/s/v1/ig2/5h9JCKXhxHjKuz2SYmD9iCmR4M1Vvt9eXaPCCBz7q8xz3fSDfs4D9im0BKcXt1MIfOURH2z8tIdtG0wal-JChCO_.jpg?quality=95&amp;as=32x43,48x64,72x96,108x144,160x213,240x320,360x480,480x640,540x720,640x853,720x960,1080x1440,1280x1707,1440x1920,1920x2560&amp;from=bu&amp;u=6Qb0AMZImYtTvl0rm6lU2BVbWGe8_23yfa8yFSNLL24&amp;cs=640x0"/>
          <p:cNvPicPr>
            <a:picLocks noChangeAspect="1" noChangeArrowheads="1"/>
          </p:cNvPicPr>
          <p:nvPr/>
        </p:nvPicPr>
        <p:blipFill>
          <a:blip r:embed="rId4" cstate="print"/>
          <a:srcRect l="5395" t="13113" b="27185"/>
          <a:stretch>
            <a:fillRect/>
          </a:stretch>
        </p:blipFill>
        <p:spPr bwMode="auto">
          <a:xfrm>
            <a:off x="4976639" y="0"/>
            <a:ext cx="4167362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4" name="Picture 6" descr="https://sun9-67.userapi.com/s/v1/ig2/4TdpQSCTWkH0EtwmnTwk2cApFoUlnnM2DO4JK2Ol_MPCeGyNbr3Z2g1-ZvFn0P1zS9GXuFl_-qTCJIc7pW77mbQM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8320" t="9524" b="26190"/>
          <a:stretch>
            <a:fillRect/>
          </a:stretch>
        </p:blipFill>
        <p:spPr bwMode="auto">
          <a:xfrm>
            <a:off x="0" y="3068960"/>
            <a:ext cx="3816424" cy="356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6" name="Picture 8" descr="https://sun9-50.userapi.com/s/v1/ig2/dDPAUbs1O1s-mrlnDqVAOdZCHmr6OwvebhPRUe1ukJhCNE-l2c78lx2j548inxWTPKBlHTxbU1DSQZIfh1Kmn87w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6" cstate="print"/>
          <a:srcRect l="5965" r="5321" b="6445"/>
          <a:stretch>
            <a:fillRect/>
          </a:stretch>
        </p:blipFill>
        <p:spPr bwMode="auto">
          <a:xfrm>
            <a:off x="3419872" y="1340768"/>
            <a:ext cx="2593327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Прими участие в конкурсе «Мы за здоровый образ жизни»! |  Санкт-Петербургский технический колледж"/>
          <p:cNvPicPr>
            <a:picLocks noChangeAspect="1" noChangeArrowheads="1"/>
          </p:cNvPicPr>
          <p:nvPr/>
        </p:nvPicPr>
        <p:blipFill>
          <a:blip r:embed="rId7" cstate="print"/>
          <a:srcRect l="6891" b="24911"/>
          <a:stretch>
            <a:fillRect/>
          </a:stretch>
        </p:blipFill>
        <p:spPr bwMode="auto">
          <a:xfrm>
            <a:off x="3203848" y="5085184"/>
            <a:ext cx="1453506" cy="1484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sun9-19.userapi.com/s/v1/ig2/HGzJdK-GWtlffeR52qn3eeukDJpCdWYBt1z0pjxaYl6tKSZilcf2DhIiLdsctXdgIsrzlTqJw4m-OGw9g_oeBYuf.jpg?quality=95&amp;as=32x32,48x48,72x72,108x108,160x160,240x240,360x360,480x480,540x540,640x640,720x720,1080x1080,1280x1280,1440x1440,2560x2560&amp;from=bu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1630437"/>
            <a:ext cx="8488437" cy="8488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4E3035E-DB43-6E9E-8463-141C91693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11646" r="2140" b="2501"/>
          <a:stretch>
            <a:fillRect/>
          </a:stretch>
        </p:blipFill>
        <p:spPr bwMode="auto">
          <a:xfrm>
            <a:off x="3358716" y="5692867"/>
            <a:ext cx="2483768" cy="11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258000" cy="57606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Проблемы в организации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здоровьеориентированной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деятельности: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00808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- высокий процент часто болеющих детей;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132856"/>
            <a:ext cx="8820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Tx/>
              <a:buChar char="-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нарушения в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психоэмоциональной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сфере, </a:t>
            </a:r>
          </a:p>
          <a:p>
            <a:pPr algn="l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воспитанники ДОУ испытывают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психоэмоциональный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дискомфорт;</a:t>
            </a:r>
          </a:p>
          <a:p>
            <a:pPr algn="l">
              <a:buFontTx/>
              <a:buChar char="-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практически половина семей воспитанников не ориентированы на ЗОЖ, не являются союзниками педагогического коллектива в формировании компетентности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здоровьесбережения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у детей;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7524" y="494901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006600"/>
                </a:solidFill>
              </a:rPr>
              <a:t>-</a:t>
            </a:r>
            <a:r>
              <a:rPr lang="ru-RU" dirty="0"/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не все педагоги демонстрируют в профессиональной деятельности здоровый стиль поведения (внешний вид, культура общения)</a:t>
            </a:r>
          </a:p>
        </p:txBody>
      </p:sp>
      <p:pic>
        <p:nvPicPr>
          <p:cNvPr id="52226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2859"/>
            <a:ext cx="1224136" cy="1436145"/>
          </a:xfrm>
          <a:prstGeom prst="rect">
            <a:avLst/>
          </a:prstGeom>
          <a:noFill/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F6FEAB68-EA5B-AF0E-6A89-C347B438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41" y="5825714"/>
            <a:ext cx="1058757" cy="9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B1B54A91-3136-B7BB-23BE-1D3164C30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3801" r="12556" b="9051"/>
          <a:stretch>
            <a:fillRect/>
          </a:stretch>
        </p:blipFill>
        <p:spPr bwMode="auto">
          <a:xfrm>
            <a:off x="7744322" y="3254136"/>
            <a:ext cx="1368152" cy="169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sun9-13.userapi.com/s/v1/ig2/K4kCGHVY2_5jCIVT7RQ5H_Vv8zyNn36QIlriH08ZpUY3jSzApfs92QkX1pZnajd5K-vhxOtxjafQ15UzoxPs5fix.jpg?quality=95&amp;as=32x43,48x64,72x96,108x144,160x213,240x320,360x480,480x640,540x720,640x853,720x960,1080x1440,1280x1707,1440x1920,1920x2560&amp;from=bu&amp;u=57uVttW76Jyn738yNVyFOfl8m-z50YMqk4CFXbz8wHQ&amp;cs=10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5990"/>
            <a:ext cx="4644008" cy="619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0" name="Picture 2" descr="https://sun9-84.userapi.com/s/v1/ig2/M3jkohSAiUuyNobMR4c1iEjPnGepSrbqAmYRCO6r9NwkXjsy-NmzXVvgu0-_TpE9zipoDG79TaF0u8ENSROsufv2.jpg?quality=95&amp;as=32x43,48x64,72x96,108x144,160x213,240x320,360x480,480x640,540x720,640x853,720x960,1080x1440,1218x1624&amp;from=bu&amp;cs=1218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041" y="-1"/>
            <a:ext cx="4461960" cy="594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FB5DF-8C90-22E7-ED16-C1F6DCEA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EF7F3B4-02F3-F649-F972-FBCCC7376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16349"/>
          <a:stretch>
            <a:fillRect/>
          </a:stretch>
        </p:blipFill>
        <p:spPr bwMode="auto">
          <a:xfrm>
            <a:off x="484815" y="304471"/>
            <a:ext cx="4900953" cy="33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3F883-F432-272D-0187-0ED97FE33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/>
          <a:stretch>
            <a:fillRect/>
          </a:stretch>
        </p:blipFill>
        <p:spPr>
          <a:xfrm>
            <a:off x="4233533" y="3356992"/>
            <a:ext cx="4572000" cy="31496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A9222-4216-0D74-DCD4-9FF3FD02F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5" y="3757397"/>
            <a:ext cx="3629752" cy="27223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AC06D1-69AA-9E94-DBBC-8A7964B85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b="10101"/>
          <a:stretch>
            <a:fillRect/>
          </a:stretch>
        </p:blipFill>
        <p:spPr>
          <a:xfrm>
            <a:off x="5439084" y="548680"/>
            <a:ext cx="3366449" cy="27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19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sun9-55.userapi.com/s/v1/if2/tIhGF9yp-xQcaAc47-5DyQ_0qyQpENL68hvwlPod67ptj2NS4W2S8_M5Z-dxzLFvmSTempELb9pGuc8EZoiwqXpZ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t="9231" r="23846" b="6154"/>
          <a:stretch>
            <a:fillRect/>
          </a:stretch>
        </p:blipFill>
        <p:spPr bwMode="auto">
          <a:xfrm>
            <a:off x="4644008" y="1"/>
            <a:ext cx="4499992" cy="374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8" name="Picture 4" descr="https://sun9-1.userapi.com/s/v1/ig2/egi8CJUmNrSnOhwBNx5glUATWsrimc5z7B26UxJi6V7FjPBZmUz5GDKmOgOe4I2EhD5L9ohBz2Fg7xUbfjjuKO-W.jpg?quality=95&amp;as=32x43,48x64,72x96,108x144,160x213,240x320,360x480,480x640,540x720,640x853,720x960,1080x1440,1280x1707,1440x1920,1920x2560&amp;from=bu&amp;u=2yKEie4XIUdb1lfNVS-WcaqMklKg_hrk60NNXiREY40&amp;cs=1080x0"/>
          <p:cNvPicPr>
            <a:picLocks noChangeAspect="1" noChangeArrowheads="1"/>
          </p:cNvPicPr>
          <p:nvPr/>
        </p:nvPicPr>
        <p:blipFill>
          <a:blip r:embed="rId4" cstate="print"/>
          <a:srcRect t="9973" r="6306"/>
          <a:stretch>
            <a:fillRect/>
          </a:stretch>
        </p:blipFill>
        <p:spPr bwMode="auto">
          <a:xfrm>
            <a:off x="0" y="260648"/>
            <a:ext cx="3779912" cy="484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s://sun9-87.userapi.com/s/v1/if2/xHFoo5q5Ma8WKAXAOe8vfO78hcDWwJsbxrdKVhhNoqjWQuwC2WqZmdjZ8hBkMtZiTbpJbE1a5ZMXGC8xnZyZrYDl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12688" t="20745" r="37353" b="12643"/>
          <a:stretch>
            <a:fillRect/>
          </a:stretch>
        </p:blipFill>
        <p:spPr bwMode="auto">
          <a:xfrm>
            <a:off x="3347864" y="3284984"/>
            <a:ext cx="3573016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1" name="Picture 1" descr="D:\ФОТО ДЕТСКИЙ САД\2025-2026\Огород\714346e2-43a8-447e-b7c7-2a36b63ca9f1.jpg"/>
          <p:cNvPicPr>
            <a:picLocks noChangeAspect="1" noChangeArrowheads="1"/>
          </p:cNvPicPr>
          <p:nvPr/>
        </p:nvPicPr>
        <p:blipFill>
          <a:blip r:embed="rId6" cstate="print"/>
          <a:srcRect l="21053" t="7018" b="10088"/>
          <a:stretch>
            <a:fillRect/>
          </a:stretch>
        </p:blipFill>
        <p:spPr bwMode="auto">
          <a:xfrm>
            <a:off x="6797582" y="3573016"/>
            <a:ext cx="234641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D:\ФОТО ДЕТСКИЙ САД\2025-2026\Огород\35eee89e-670d-417d-8a45-84ab59f3861b.jpg"/>
          <p:cNvPicPr>
            <a:picLocks noChangeAspect="1" noChangeArrowheads="1"/>
          </p:cNvPicPr>
          <p:nvPr/>
        </p:nvPicPr>
        <p:blipFill>
          <a:blip r:embed="rId7" cstate="print"/>
          <a:srcRect t="8163"/>
          <a:stretch>
            <a:fillRect/>
          </a:stretch>
        </p:blipFill>
        <p:spPr bwMode="auto">
          <a:xfrm>
            <a:off x="3491879" y="0"/>
            <a:ext cx="1821583" cy="367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ФОТО ДЕТСКИЙ САД\2025-2026\Огород\bc48639d-d91f-4bce-a023-129d81bf3b03.jpg"/>
          <p:cNvPicPr>
            <a:picLocks noChangeAspect="1" noChangeArrowheads="1"/>
          </p:cNvPicPr>
          <p:nvPr/>
        </p:nvPicPr>
        <p:blipFill>
          <a:blip r:embed="rId8" cstate="print"/>
          <a:srcRect l="23938" t="43662" r="29577" b="35211"/>
          <a:stretch>
            <a:fillRect/>
          </a:stretch>
        </p:blipFill>
        <p:spPr bwMode="auto">
          <a:xfrm>
            <a:off x="0" y="4697760"/>
            <a:ext cx="356490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48.userapi.com/s/v1/if2/4ceiTnFax2UvF8VN_sf3B3i8u95I425xxnep-ysdCC903VicLfBijUSDwe0D-UpAs317_3H_bpRJ99l4OghnD8wG.jpg?quality=95&amp;as=32x24,48x36,72x54,108x81,160x120,240x180,360x270,480x360,540x405,640x480,720x540,1080x810&amp;from=bu&amp;cs=10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9806" y="3082354"/>
            <a:ext cx="5034194" cy="377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41.userapi.com/s/v1/ig2/rqJCp4z4N2-5KczZg51ZGOI-eB7885AmGvxJHhhHpVhrogjG-pDTgFxAJzBdBVl9PKL3z8dFJnlmXqTIWHZn08hP.jpg?quality=95&amp;as=32x32,48x48,72x72,108x108,160x160,240x240,360x360,480x480,540x540,640x640,720x720,1080x1080&amp;from=bu&amp;cs=10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93717" cy="4693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sun9-36.userapi.com/s/v1/ig2/WamzyDBZGjSm0JEKrpA-Gjco7fOaecuxU_5Iqnr6MhaB6Tcq7w-0hGP6pozJEt_7hdb-0ePRayl8wTle9hOLjJFb.jpg?quality=95&amp;as=32x57,48x85,72x128,108x191,160x283,240x425,360x638,480x850,540x957,640x1134&amp;from=bu&amp;cs=640x0"/>
          <p:cNvPicPr>
            <a:picLocks noChangeAspect="1" noChangeArrowheads="1"/>
          </p:cNvPicPr>
          <p:nvPr/>
        </p:nvPicPr>
        <p:blipFill>
          <a:blip r:embed="rId4" cstate="print"/>
          <a:srcRect t="31716" r="17665" b="14440"/>
          <a:stretch>
            <a:fillRect/>
          </a:stretch>
        </p:blipFill>
        <p:spPr bwMode="auto">
          <a:xfrm>
            <a:off x="4716015" y="188640"/>
            <a:ext cx="273433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308304" y="2276872"/>
            <a:ext cx="1835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</a:rPr>
              <a:t>Огород на окне</a:t>
            </a:r>
            <a:endParaRPr lang="ru-RU" dirty="0"/>
          </a:p>
        </p:txBody>
      </p:sp>
      <p:pic>
        <p:nvPicPr>
          <p:cNvPr id="1032" name="Picture 8" descr="https://sun9-84.userapi.com/s/v1/if2/T_XiW4DFTQK-GhAWuXGOLjIjr-stb5X6c1iXSMnx8N7ZHKJizQOuK5rpEV1AgGWPaccoOXHuCDGTH-nG50gpmFTd.jpg?quality=95&amp;as=32x24,48x36,72x54,108x81,160x120,240x180,360x270,480x360,540x405,640x480,720x540,1080x810&amp;from=bu&amp;cs=1080x0"/>
          <p:cNvPicPr>
            <a:picLocks noChangeAspect="1" noChangeArrowheads="1"/>
          </p:cNvPicPr>
          <p:nvPr/>
        </p:nvPicPr>
        <p:blipFill>
          <a:blip r:embed="rId5" cstate="print"/>
          <a:srcRect l="5738" t="41151" r="15347" b="8293"/>
          <a:stretch>
            <a:fillRect/>
          </a:stretch>
        </p:blipFill>
        <p:spPr bwMode="auto">
          <a:xfrm>
            <a:off x="-1" y="4653136"/>
            <a:ext cx="4367675" cy="209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Совместный рисунок с дочкой на конкурс ЗОЖ. #ЗОЖ #витамины #скетчи  #скетчинг #рисуем #люблюрисоват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188640"/>
            <a:ext cx="1435156" cy="2059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8924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rgbClr val="FF0000"/>
                </a:solidFill>
              </a:rPr>
              <a:t>Профилактические мероприятия ЗОЖ</a:t>
            </a: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> для дошкольников включают: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 физическую активность (зарядка,</a:t>
            </a: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динамические паузы, игры, прогулки, физкультурные занятия, праздники, досуги), правильное питание и соблюдение режима дня,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 личную гигиену (мытье рук, чистка зубов, уход за телом),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закаливание (контрастное умывание, прогулки),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соблюдение гигиены помещений (проветривание, увлажнение воздуха),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 медицинскую профилактику (вакцинация, «входной фильтр» в садике),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 психологический комфорт,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взаимодействие с родителями и партнёрами.</a:t>
            </a:r>
          </a:p>
          <a:p>
            <a:r>
              <a:rPr lang="ru-RU" dirty="0">
                <a:solidFill>
                  <a:srgbClr val="002060"/>
                </a:solidFill>
              </a:rPr>
              <a:t> Важно приучать детей к этим навыкам с раннего возраста, показывая личный пример и используя игровые методы. </a:t>
            </a:r>
          </a:p>
        </p:txBody>
      </p:sp>
      <p:pic>
        <p:nvPicPr>
          <p:cNvPr id="4" name="Picture 2" descr="ЗО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509120"/>
            <a:ext cx="1259632" cy="1259632"/>
          </a:xfrm>
          <a:prstGeom prst="rect">
            <a:avLst/>
          </a:prstGeom>
          <a:noFill/>
        </p:spPr>
      </p:pic>
      <p:pic>
        <p:nvPicPr>
          <p:cNvPr id="7170" name="Picture 2" descr="Название мероприятий по ЗО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67592"/>
            <a:ext cx="2736304" cy="165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Файл:ЗОЖ.png — Вики ЦД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068959"/>
            <a:ext cx="2123728" cy="217156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F80EB-5C3C-8FC7-DDC3-564646842746}"/>
              </a:ext>
            </a:extLst>
          </p:cNvPr>
          <p:cNvSpPr txBox="1"/>
          <p:nvPr/>
        </p:nvSpPr>
        <p:spPr>
          <a:xfrm>
            <a:off x="395536" y="1700808"/>
            <a:ext cx="7200800" cy="4441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510"/>
              </a:spcBef>
              <a:spcAft>
                <a:spcPts val="510"/>
              </a:spcAft>
              <a:buNone/>
            </a:pPr>
            <a:r>
              <a:rPr lang="ru-RU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Блиц - опрос </a:t>
            </a:r>
          </a:p>
          <a:p>
            <a:pPr marL="457200" indent="-457200" algn="l">
              <a:lnSpc>
                <a:spcPct val="115000"/>
              </a:lnSpc>
              <a:spcBef>
                <a:spcPts val="510"/>
              </a:spcBef>
              <a:spcAft>
                <a:spcPts val="510"/>
              </a:spcAft>
              <a:buAutoNum type="arabicPeriod"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Назовите принципы закаливания.</a:t>
            </a:r>
          </a:p>
          <a:p>
            <a:pPr algn="l">
              <a:lnSpc>
                <a:spcPct val="115000"/>
              </a:lnSpc>
              <a:spcBef>
                <a:spcPts val="510"/>
              </a:spcBef>
              <a:spcAft>
                <a:spcPts val="510"/>
              </a:spcAft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Назовите насекомых – индикаторов отсутствия у человека навыков гигиены. </a:t>
            </a:r>
          </a:p>
          <a:p>
            <a:pPr algn="l">
              <a:lnSpc>
                <a:spcPct val="115000"/>
              </a:lnSpc>
              <a:spcBef>
                <a:spcPts val="510"/>
              </a:spcBef>
              <a:spcAft>
                <a:spcPts val="510"/>
              </a:spcAft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Какая поговорка учит нас правильному режиму питания.? </a:t>
            </a:r>
          </a:p>
          <a:p>
            <a:pPr algn="l">
              <a:lnSpc>
                <a:spcPct val="115000"/>
              </a:lnSpc>
              <a:spcBef>
                <a:spcPts val="510"/>
              </a:spcBef>
              <a:spcAft>
                <a:spcPts val="510"/>
              </a:spcAft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Кто такие «совы» и «жаворонки»? </a:t>
            </a:r>
          </a:p>
          <a:p>
            <a:pPr algn="l">
              <a:lnSpc>
                <a:spcPct val="115000"/>
              </a:lnSpc>
              <a:spcBef>
                <a:spcPts val="510"/>
              </a:spcBef>
              <a:spcAft>
                <a:spcPts val="510"/>
              </a:spcAft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Почему детям до 15 лет нельзя заниматься тяжелой атлетикой? </a:t>
            </a:r>
          </a:p>
          <a:p>
            <a:pPr algn="l">
              <a:lnSpc>
                <a:spcPct val="115000"/>
              </a:lnSpc>
              <a:spcBef>
                <a:spcPts val="510"/>
              </a:spcBef>
              <a:spcAft>
                <a:spcPts val="510"/>
              </a:spcAft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Сколько часов в сутки должен спать человек? </a:t>
            </a:r>
          </a:p>
        </p:txBody>
      </p:sp>
      <p:pic>
        <p:nvPicPr>
          <p:cNvPr id="6150" name="Picture 6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396" y="0"/>
            <a:ext cx="2209604" cy="2592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981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C1452BA9-4659-2CC3-91E2-1F46E7B66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 b="13459"/>
          <a:stretch>
            <a:fillRect/>
          </a:stretch>
        </p:blipFill>
        <p:spPr bwMode="auto">
          <a:xfrm>
            <a:off x="1691680" y="4101633"/>
            <a:ext cx="3410876" cy="254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2CE36-42D0-977C-65E9-8ED81852D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18046"/>
            <a:ext cx="7315200" cy="715962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Черный ящик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AB46F1-BDFB-1EE6-3142-58CE97BF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84784"/>
            <a:ext cx="4248472" cy="172340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дать ответ, что лежит в черном ящике.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черном ящике предмет, который у сибирских шаманов олицетворял строение мира. У нас в детском саду он используется исключительно в области физкультуры. Что же это?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E958825D-A9A4-9FC8-0C18-91C3081E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8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 bwMode="auto">
          <a:xfrm>
            <a:off x="107504" y="836712"/>
            <a:ext cx="6420952" cy="590465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3BF17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36904" cy="792088"/>
          </a:xfrm>
        </p:spPr>
        <p:txBody>
          <a:bodyPr/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ЗОЛОТЫЕ ПРАВИЛА ЗДОРОВОГО ОБРАЗА ЖИЗНИ</a:t>
            </a:r>
            <a:br>
              <a:rPr lang="ru-RU" sz="28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6768752" cy="5792688"/>
          </a:xfrm>
        </p:spPr>
        <p:txBody>
          <a:bodyPr/>
          <a:lstStyle/>
          <a:p>
            <a:endParaRPr lang="ru-RU" sz="1800" dirty="0"/>
          </a:p>
          <a:p>
            <a:r>
              <a:rPr lang="ru-RU" sz="1800" dirty="0"/>
              <a:t>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Новый день начинайте с улыбки и с утренней разминки;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Соблюдайте режим дня;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Помните: лучше умная книга, чем бесцельный просмотр телевизора;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Любите своего ребенка - он ваш, уважайте членов своей семьи, они - попутчики на вашем пути;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Обнимать ребенка следует не менее 4 раз, а лучше - 8 раз;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бывает плохих детей, бывают плохие поступки;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Личный пример по здоровому образу жизни - лучше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хорошей морали;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Используйте естественные факторы закаливания –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солнце, воздух и воду;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Помните: простая пища полезнее для здоровья, чем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искусные яства;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Лучший вид отдыха - прогулка с семьей на свежем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воздухе, лучшее развлечение для ребенка – совместная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игра с родителями</a:t>
            </a:r>
          </a:p>
        </p:txBody>
      </p:sp>
      <p:pic>
        <p:nvPicPr>
          <p:cNvPr id="5122" name="Picture 2" descr="Все, что вы хотели знать о ЗОЖ | Блог 4brain"/>
          <p:cNvPicPr>
            <a:picLocks noChangeAspect="1" noChangeArrowheads="1"/>
          </p:cNvPicPr>
          <p:nvPr/>
        </p:nvPicPr>
        <p:blipFill>
          <a:blip r:embed="rId2" cstate="print"/>
          <a:srcRect l="16427" t="21157" r="15395"/>
          <a:stretch>
            <a:fillRect/>
          </a:stretch>
        </p:blipFill>
        <p:spPr bwMode="auto">
          <a:xfrm>
            <a:off x="6559362" y="1412776"/>
            <a:ext cx="2584638" cy="1494475"/>
          </a:xfrm>
          <a:prstGeom prst="rect">
            <a:avLst/>
          </a:prstGeom>
          <a:noFill/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3BBF6574-9704-EB2A-C3E3-B15D9E05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60" y="3068960"/>
            <a:ext cx="2232248" cy="187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4CDF98F1-98F3-0218-9E8E-FFB1EFDAE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t="23956" r="5824"/>
          <a:stretch>
            <a:fillRect/>
          </a:stretch>
        </p:blipFill>
        <p:spPr bwMode="auto">
          <a:xfrm>
            <a:off x="6610105" y="4988662"/>
            <a:ext cx="2426391" cy="174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254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4754" name="Picture 2" descr="Основы здорового образа жиз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25187"/>
            <a:ext cx="8521402" cy="4653136"/>
          </a:xfrm>
          <a:prstGeom prst="rect">
            <a:avLst/>
          </a:prstGeom>
          <a:noFill/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A0D6B63B-CBBE-939A-E055-98D55BBF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02" y="-16932"/>
            <a:ext cx="3525982" cy="24553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Здоровый образ жизни © Ясли-сад № 146 г.Минска"/>
          <p:cNvPicPr>
            <a:picLocks noChangeAspect="1" noChangeArrowheads="1"/>
          </p:cNvPicPr>
          <p:nvPr/>
        </p:nvPicPr>
        <p:blipFill>
          <a:blip r:embed="rId2" cstate="print"/>
          <a:srcRect r="47729"/>
          <a:stretch>
            <a:fillRect/>
          </a:stretch>
        </p:blipFill>
        <p:spPr bwMode="auto">
          <a:xfrm>
            <a:off x="179511" y="5085184"/>
            <a:ext cx="1178119" cy="1772816"/>
          </a:xfrm>
          <a:prstGeom prst="rect">
            <a:avLst/>
          </a:prstGeom>
          <a:noFill/>
        </p:spPr>
      </p:pic>
      <p:pic>
        <p:nvPicPr>
          <p:cNvPr id="39942" name="Picture 6" descr="Здоровый образ жизни © Ясли-сад № 146 г.Минска"/>
          <p:cNvPicPr>
            <a:picLocks noChangeAspect="1" noChangeArrowheads="1"/>
          </p:cNvPicPr>
          <p:nvPr/>
        </p:nvPicPr>
        <p:blipFill>
          <a:blip r:embed="rId2" cstate="print"/>
          <a:srcRect l="50798"/>
          <a:stretch>
            <a:fillRect/>
          </a:stretch>
        </p:blipFill>
        <p:spPr bwMode="auto">
          <a:xfrm>
            <a:off x="7812359" y="5013176"/>
            <a:ext cx="1154005" cy="18448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4221086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Педагогический коллектив играет ключевую роль 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 формировании культуры здорового образа жизни детей, выступая образцом для подражания, пропагандируя ЗОЖ и создавая здоровую психологическую и физическую атмосферу 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 образовательном учреждении.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IMG 4363"/>
          <p:cNvPicPr>
            <a:picLocks noChangeAspect="1" noChangeArrowheads="1"/>
          </p:cNvPicPr>
          <p:nvPr/>
        </p:nvPicPr>
        <p:blipFill>
          <a:blip r:embed="rId3" cstate="print"/>
          <a:srcRect t="9920"/>
          <a:stretch>
            <a:fillRect/>
          </a:stretch>
        </p:blipFill>
        <p:spPr bwMode="auto">
          <a:xfrm>
            <a:off x="2123728" y="188640"/>
            <a:ext cx="6480486" cy="3890817"/>
          </a:xfrm>
          <a:prstGeom prst="rect">
            <a:avLst/>
          </a:prstGeom>
          <a:noFill/>
        </p:spPr>
      </p:pic>
      <p:pic>
        <p:nvPicPr>
          <p:cNvPr id="39944" name="Picture 8" descr="IMG 4362"/>
          <p:cNvPicPr>
            <a:picLocks noChangeAspect="1" noChangeArrowheads="1"/>
          </p:cNvPicPr>
          <p:nvPr/>
        </p:nvPicPr>
        <p:blipFill>
          <a:blip r:embed="rId4" cstate="print"/>
          <a:srcRect b="6667"/>
          <a:stretch>
            <a:fillRect/>
          </a:stretch>
        </p:blipFill>
        <p:spPr bwMode="auto">
          <a:xfrm>
            <a:off x="0" y="548680"/>
            <a:ext cx="2897814" cy="360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Здоровый образ жизни сегодня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</a:p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просто дань моде, это необходимость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026" name="Picture 2" descr="D:\ФОТО ДЕТСКИЙ САД\Ольга Германовна хоккей2025\370259e2-ceee-4307-af95-09b5054404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91469"/>
            <a:ext cx="4067943" cy="271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ТО ДЕТСКИЙ САД\Ольга Германовна хоккей2025\605fe91a-330f-41de-af48-2d9be0b834dd.jpg"/>
          <p:cNvPicPr>
            <a:picLocks noChangeAspect="1" noChangeArrowheads="1"/>
          </p:cNvPicPr>
          <p:nvPr/>
        </p:nvPicPr>
        <p:blipFill>
          <a:blip r:embed="rId3" cstate="print"/>
          <a:srcRect l="30231" t="13809"/>
          <a:stretch>
            <a:fillRect/>
          </a:stretch>
        </p:blipFill>
        <p:spPr bwMode="auto">
          <a:xfrm>
            <a:off x="5321767" y="0"/>
            <a:ext cx="3822233" cy="3145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 ДЕТСКИЙ САД\Ольга Германовна хоккей2025\d3bb8a9c-7b83-46d6-b2ad-76f5e80d5e32.jpg"/>
          <p:cNvPicPr>
            <a:picLocks noChangeAspect="1" noChangeArrowheads="1"/>
          </p:cNvPicPr>
          <p:nvPr/>
        </p:nvPicPr>
        <p:blipFill>
          <a:blip r:embed="rId4" cstate="print"/>
          <a:srcRect l="16067" t="17000" r="10024" b="20907"/>
          <a:stretch>
            <a:fillRect/>
          </a:stretch>
        </p:blipFill>
        <p:spPr bwMode="auto">
          <a:xfrm>
            <a:off x="3908462" y="0"/>
            <a:ext cx="175360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ФОТО ДЕТСКИЙ САД\Ольга Германовна хоккей2025\ae1f955a-547d-4586-ae73-9445a4c70f49.jpg"/>
          <p:cNvPicPr>
            <a:picLocks noChangeAspect="1" noChangeArrowheads="1"/>
          </p:cNvPicPr>
          <p:nvPr/>
        </p:nvPicPr>
        <p:blipFill>
          <a:blip r:embed="rId5" cstate="print"/>
          <a:srcRect t="42478" b="12389"/>
          <a:stretch>
            <a:fillRect/>
          </a:stretch>
        </p:blipFill>
        <p:spPr bwMode="auto">
          <a:xfrm>
            <a:off x="4139952" y="3010003"/>
            <a:ext cx="5004048" cy="301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ФОТО ДЕТСКИЙ САД\Ольга Германовна хоккей2025\bea18f76-03da-4429-a958-9b3c0ffa0963.jpg"/>
          <p:cNvPicPr>
            <a:picLocks noChangeAspect="1" noChangeArrowheads="1"/>
          </p:cNvPicPr>
          <p:nvPr/>
        </p:nvPicPr>
        <p:blipFill>
          <a:blip r:embed="rId6" cstate="print"/>
          <a:srcRect l="14491" t="17887" r="20725" b="23343"/>
          <a:stretch>
            <a:fillRect/>
          </a:stretch>
        </p:blipFill>
        <p:spPr bwMode="auto">
          <a:xfrm>
            <a:off x="0" y="620688"/>
            <a:ext cx="3931908" cy="237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5445224"/>
            <a:ext cx="1080120" cy="1267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357962"/>
      </p:ext>
    </p:extLst>
  </p:cSld>
  <p:clrMapOvr>
    <a:masterClrMapping/>
  </p:clrMapOvr>
  <p:transition>
    <p:plu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45E21D-635B-FA91-8140-F611176FAD00}"/>
              </a:ext>
            </a:extLst>
          </p:cNvPr>
          <p:cNvSpPr txBox="1"/>
          <p:nvPr/>
        </p:nvSpPr>
        <p:spPr>
          <a:xfrm>
            <a:off x="359532" y="5589240"/>
            <a:ext cx="8424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ичный пример 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руководителя</a:t>
            </a:r>
            <a:r>
              <a:rPr lang="ru-RU" b="1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 лучшая мотивация к формированию культуры ЗОЖ 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и детей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E5F345-D1CF-BF6D-5489-4E9CE406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2270" r="33462" b="21010"/>
          <a:stretch>
            <a:fillRect/>
          </a:stretch>
        </p:blipFill>
        <p:spPr>
          <a:xfrm>
            <a:off x="179512" y="3629395"/>
            <a:ext cx="4536504" cy="2033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CB0447-9E2E-8437-C3FD-FBA2B5480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3604" r="16138"/>
          <a:stretch>
            <a:fillRect/>
          </a:stretch>
        </p:blipFill>
        <p:spPr>
          <a:xfrm>
            <a:off x="4903976" y="3550753"/>
            <a:ext cx="3960440" cy="203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C510A7-7918-8670-0093-B1E9D83B4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2750" r="3656" b="1907"/>
          <a:stretch>
            <a:fillRect/>
          </a:stretch>
        </p:blipFill>
        <p:spPr>
          <a:xfrm>
            <a:off x="7236296" y="159335"/>
            <a:ext cx="1767153" cy="24686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3B2B9F-6B9A-5989-380A-74F4062ABA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3383"/>
          <a:stretch>
            <a:fillRect/>
          </a:stretch>
        </p:blipFill>
        <p:spPr>
          <a:xfrm>
            <a:off x="3578585" y="-11792"/>
            <a:ext cx="1797966" cy="20919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523087-990C-ADE9-D124-A85957B83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4" y="-11792"/>
            <a:ext cx="239761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ED5460-ADD2-E09E-E6F8-FBB389930E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91" y="1202128"/>
            <a:ext cx="2316433" cy="30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1EDFDB-F177-BCB5-34EC-FB0EB4844F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"/>
          <a:stretch>
            <a:fillRect/>
          </a:stretch>
        </p:blipFill>
        <p:spPr>
          <a:xfrm>
            <a:off x="5148064" y="856173"/>
            <a:ext cx="1956137" cy="319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4215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657671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Здоровый, физически активный человек продуктивен</a:t>
            </a:r>
          </a:p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интенсивном ритме жизни, менее подвержен влиянию стрессовых и других негативных факторов. </a:t>
            </a:r>
            <a:endParaRPr lang="ru-RU" dirty="0"/>
          </a:p>
        </p:txBody>
      </p:sp>
      <p:pic>
        <p:nvPicPr>
          <p:cNvPr id="2052" name="Picture 4" descr="https://sun9-71.userapi.com/s/v1/if2/sQ-JkDLczGlTv5chOvoNpS5u5ALbi2NoW7Jv8mDqv8G61O7Mhx7HiVA2l1jTUmA86DVlc0gSZgD6x2QXeNgneGX4.jpg?quality=95&amp;as=32x21,48x32,72x48,108x72,160x107,240x160,360x240,480x320,540x360,640x426,720x480,1080x720,1280x853&amp;from=bu&amp;u=mqUJMaHLQpj_7ul6twx4HRavkQ51qrVE0ABSylE_ZH0&amp;cs=360x0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2711" r="17566"/>
          <a:stretch>
            <a:fillRect/>
          </a:stretch>
        </p:blipFill>
        <p:spPr bwMode="auto">
          <a:xfrm>
            <a:off x="6695728" y="2924944"/>
            <a:ext cx="2448272" cy="273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s://sun9-14.userapi.com/s/v1/if2/RCqSeBFrj8RGkBkMwNzE0RoHbWmDLVRckbDP6BwerHeLrh-kWJXrWfuRXs36kAhQvebGSiFfMYG9Gs-0epGH3LKr.jpg?quality=95&amp;crop=0,0,1600,1200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10733" t="16244" r="4959" b="17633"/>
          <a:stretch>
            <a:fillRect/>
          </a:stretch>
        </p:blipFill>
        <p:spPr bwMode="auto">
          <a:xfrm>
            <a:off x="0" y="2924944"/>
            <a:ext cx="4780823" cy="281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s://sun9-31.userapi.com/s/v1/if2/-kiXvTK8x8TnomrE9-9_J7SNb6t5goqbelgeUjWPf9orv9vszBOwHXJpgKWDFohCssj6DrdLJq7b8o6H3oW9j1e8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l="5435" t="23188" b="14493"/>
          <a:stretch>
            <a:fillRect/>
          </a:stretch>
        </p:blipFill>
        <p:spPr bwMode="auto">
          <a:xfrm>
            <a:off x="3226091" y="1"/>
            <a:ext cx="5917909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https://sun9-64.userapi.com/s/v1/if2/hzVtE3pgw2tZr_9no8dlDjIIIwVIYCqyXThxz9Mz-6CpE39n-xClaBb2dQgRR9eIFxjy7b8DNc_7n0xNHWuYbGt_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16029" t="20304" r="20654" b="2754"/>
          <a:stretch>
            <a:fillRect/>
          </a:stretch>
        </p:blipFill>
        <p:spPr bwMode="auto">
          <a:xfrm>
            <a:off x="0" y="0"/>
            <a:ext cx="3240360" cy="295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https://sun9-29.userapi.com/s/v1/if2/_0L3WBC-JXkLZHjTA5TPt_Rzy3K7VzygJUiHTKzuxRiwUNmSiCOxTadqp5eLXMa5ue9F_FVYHpg595Dk3qCHJrTM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6" cstate="print"/>
          <a:srcRect l="34156" t="34897" r="36774" b="14939"/>
          <a:stretch>
            <a:fillRect/>
          </a:stretch>
        </p:blipFill>
        <p:spPr bwMode="auto">
          <a:xfrm>
            <a:off x="4280837" y="2831334"/>
            <a:ext cx="2523411" cy="290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 descr="эмблема здоровый образ жизни на прозрачном фоне 27 фо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533474"/>
            <a:ext cx="1224136" cy="1436146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</p:sld>
</file>

<file path=ppt/theme/theme1.xml><?xml version="1.0" encoding="utf-8"?>
<a:theme xmlns:a="http://schemas.openxmlformats.org/drawingml/2006/main" name="powerpoint-template">
  <a:themeElements>
    <a:clrScheme name="">
      <a:dk1>
        <a:srgbClr val="808080"/>
      </a:dk1>
      <a:lt1>
        <a:srgbClr val="FFFFFF"/>
      </a:lt1>
      <a:dk2>
        <a:srgbClr val="808080"/>
      </a:dk2>
      <a:lt2>
        <a:srgbClr val="167EDC"/>
      </a:lt2>
      <a:accent1>
        <a:srgbClr val="2DC010"/>
      </a:accent1>
      <a:accent2>
        <a:srgbClr val="EE0077"/>
      </a:accent2>
      <a:accent3>
        <a:srgbClr val="FFFFFF"/>
      </a:accent3>
      <a:accent4>
        <a:srgbClr val="6C6C6C"/>
      </a:accent4>
      <a:accent5>
        <a:srgbClr val="ADDCAA"/>
      </a:accent5>
      <a:accent6>
        <a:srgbClr val="D8006B"/>
      </a:accent6>
      <a:hlink>
        <a:srgbClr val="FDA609"/>
      </a:hlink>
      <a:folHlink>
        <a:srgbClr val="808080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2406</TotalTime>
  <Words>1259</Words>
  <Application>Microsoft Office PowerPoint</Application>
  <PresentationFormat>Экран (4:3)</PresentationFormat>
  <Paragraphs>136</Paragraphs>
  <Slides>58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3" baseType="lpstr">
      <vt:lpstr>-apple-system</vt:lpstr>
      <vt:lpstr>Arial</vt:lpstr>
      <vt:lpstr>Microsoft Sans Serif</vt:lpstr>
      <vt:lpstr>Times New Roman</vt:lpstr>
      <vt:lpstr>powerpoint-template</vt:lpstr>
      <vt:lpstr>Формирование культуры здорового образа жизни: роль педагогического коллектива. </vt:lpstr>
      <vt:lpstr>Презентация PowerPoint</vt:lpstr>
      <vt:lpstr>Презентация PowerPoint</vt:lpstr>
      <vt:lpstr>Презентация PowerPoint</vt:lpstr>
      <vt:lpstr>Проблемы в организации здоровьеориентированной деятельности: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Спортивные мероприятия: Играем в волейбол и сдаём нормативы ГТО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Черный ящик</vt:lpstr>
      <vt:lpstr>ЗОЛОТЫЕ ПРАВИЛА ЗДОРОВОГО ОБРАЗА ЖИЗНИ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основ здорового образа жизни детей дошкольного возраста»</dc:title>
  <dc:creator>Ольга</dc:creator>
  <cp:lastModifiedBy>Невского Детский Сад</cp:lastModifiedBy>
  <cp:revision>190</cp:revision>
  <dcterms:created xsi:type="dcterms:W3CDTF">2017-09-17T17:23:02Z</dcterms:created>
  <dcterms:modified xsi:type="dcterms:W3CDTF">2025-12-18T07:32:00Z</dcterms:modified>
</cp:coreProperties>
</file>