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58" r:id="rId4"/>
    <p:sldId id="266" r:id="rId5"/>
    <p:sldId id="270" r:id="rId6"/>
    <p:sldId id="275" r:id="rId7"/>
    <p:sldId id="276" r:id="rId8"/>
    <p:sldId id="271" r:id="rId9"/>
    <p:sldId id="277" r:id="rId10"/>
    <p:sldId id="278" r:id="rId11"/>
    <p:sldId id="279" r:id="rId12"/>
    <p:sldId id="281" r:id="rId13"/>
    <p:sldId id="262" r:id="rId14"/>
    <p:sldId id="264" r:id="rId15"/>
    <p:sldId id="273" r:id="rId16"/>
    <p:sldId id="265" r:id="rId17"/>
    <p:sldId id="280" r:id="rId18"/>
    <p:sldId id="274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A3F32F-E54F-438B-8124-CA9E0986DB16}">
          <p14:sldIdLst>
            <p14:sldId id="256"/>
            <p14:sldId id="269"/>
            <p14:sldId id="258"/>
          </p14:sldIdLst>
        </p14:section>
        <p14:section name="Раздел без заголовка" id="{F25E75B2-EC21-4E05-AA67-15D8E69F236B}">
          <p14:sldIdLst>
            <p14:sldId id="266"/>
            <p14:sldId id="270"/>
            <p14:sldId id="275"/>
            <p14:sldId id="276"/>
            <p14:sldId id="271"/>
            <p14:sldId id="277"/>
            <p14:sldId id="278"/>
            <p14:sldId id="279"/>
            <p14:sldId id="281"/>
            <p14:sldId id="262"/>
            <p14:sldId id="264"/>
            <p14:sldId id="273"/>
            <p14:sldId id="265"/>
            <p14:sldId id="28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5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0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80920" cy="10801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213287"/>
            <a:ext cx="6840760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7"/>
            <a:ext cx="6840760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microsoft.com/office/2007/relationships/hdphoto" Target="../media/hdphoto8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1.wdp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microsoft.com/office/2007/relationships/hdphoto" Target="../media/hdphoto2.wdp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429AC-4DC3-3B9F-9E63-00629532F0CA}"/>
              </a:ext>
            </a:extLst>
          </p:cNvPr>
          <p:cNvSpPr txBox="1"/>
          <p:nvPr/>
        </p:nvSpPr>
        <p:spPr>
          <a:xfrm>
            <a:off x="539552" y="1293159"/>
            <a:ext cx="4968552" cy="582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657600" algn="l"/>
              </a:tabLst>
            </a:pPr>
            <a:endParaRPr lang="ru-RU" sz="1800" b="1" dirty="0">
              <a:solidFill>
                <a:srgbClr val="002060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657600" algn="l"/>
              </a:tabLst>
            </a:pPr>
            <a:endParaRPr lang="ru-RU" b="1" dirty="0">
              <a:solidFill>
                <a:srgbClr val="002060"/>
              </a:solidFill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657600" algn="l"/>
              </a:tabLst>
            </a:pPr>
            <a:endParaRPr lang="ru-RU" sz="1800" b="1" dirty="0">
              <a:solidFill>
                <a:srgbClr val="002060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657600" algn="l"/>
              </a:tabLst>
            </a:pPr>
            <a:endParaRPr lang="ru-RU" b="1" dirty="0">
              <a:solidFill>
                <a:srgbClr val="002060"/>
              </a:solidFill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657600" algn="l"/>
              </a:tabLst>
            </a:pPr>
            <a:endParaRPr lang="ru-RU" sz="1800" b="1" dirty="0">
              <a:solidFill>
                <a:srgbClr val="002060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657600" algn="l"/>
              </a:tabLst>
            </a:pPr>
            <a:r>
              <a:rPr lang="ru-RU" sz="1800" b="1" dirty="0">
                <a:solidFill>
                  <a:srgbClr val="00206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  <a:endParaRPr lang="ru-RU" sz="1600" b="1" dirty="0">
              <a:solidFill>
                <a:srgbClr val="002060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657600" algn="l"/>
              </a:tabLst>
            </a:pPr>
            <a:r>
              <a:rPr lang="ru-RU" sz="1800" b="1" dirty="0">
                <a:solidFill>
                  <a:srgbClr val="00206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1 комбинированного вида </a:t>
            </a:r>
            <a:endParaRPr lang="ru-RU" sz="1600" b="1" dirty="0">
              <a:solidFill>
                <a:srgbClr val="002060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657600" algn="l"/>
              </a:tabLst>
            </a:pPr>
            <a:r>
              <a:rPr lang="ru-RU" sz="1800" b="1" dirty="0">
                <a:solidFill>
                  <a:srgbClr val="00206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Невского района Санкт-Петербурга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657600" algn="l"/>
              </a:tabLst>
            </a:pPr>
            <a:endParaRPr lang="ru-RU" b="1" dirty="0">
              <a:solidFill>
                <a:srgbClr val="002060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657600" algn="l"/>
              </a:tabLst>
            </a:pPr>
            <a:endParaRPr lang="ru-RU" sz="1600" b="1" dirty="0">
              <a:solidFill>
                <a:srgbClr val="002060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657600" algn="l"/>
              </a:tabLst>
            </a:pPr>
            <a:r>
              <a:rPr lang="ru-RU" sz="1600" b="1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Заместитель </a:t>
            </a:r>
            <a:r>
              <a:rPr lang="ru-RU" sz="1600" b="1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заведующего Веревкина Н.Л.</a:t>
            </a:r>
            <a:endParaRPr lang="ru-RU" sz="1600" b="1" dirty="0">
              <a:solidFill>
                <a:srgbClr val="002060"/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27BA1C7-AC1C-166C-04E1-826FA3CB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2284"/>
            <a:ext cx="3696083" cy="20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844434C-6C14-603F-DDBD-704A94350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40" y="1844824"/>
            <a:ext cx="6244208" cy="19925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оспитанник</a:t>
            </a:r>
            <a:r>
              <a:rPr lang="ru-RU" sz="2400" b="1" i="1" kern="0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b="1" i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Ольга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детства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имела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хорошую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зрительную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память,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избегала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тактильного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контакта,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нее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друзей.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Девочка</a:t>
            </a:r>
            <a:r>
              <a:rPr lang="ru-RU" sz="2000" b="1" kern="0" spc="4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любила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выполнять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интересные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творческие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задания,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предпочитала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делать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самостоятельно,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стороны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казалось,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</a:t>
            </a:r>
            <a:r>
              <a:rPr lang="ru-RU" sz="2000" b="1" kern="0" spc="-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воспринимает все в деталях и не видит целостной картины. От того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ее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исключительном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самовыражении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наблюдались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крайности цветов, слов, самовыражения. Многим людям казалось,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она слишком часто бывает далека от реальности, устремляясь в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мир</a:t>
            </a:r>
            <a:r>
              <a:rPr lang="ru-RU" sz="2000" b="1" kern="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красоты</a:t>
            </a:r>
            <a:r>
              <a:rPr lang="ru-RU" sz="2000" b="1" kern="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b="1" kern="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идеалов.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EE242-7F0B-40CA-135E-949D461C6DE3}"/>
              </a:ext>
            </a:extLst>
          </p:cNvPr>
          <p:cNvSpPr txBox="1"/>
          <p:nvPr/>
        </p:nvSpPr>
        <p:spPr>
          <a:xfrm>
            <a:off x="457200" y="5877272"/>
            <a:ext cx="8435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3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</a:t>
            </a:r>
            <a:r>
              <a:rPr lang="ru-RU" sz="3000" spc="-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исполнительская одаренность</a:t>
            </a:r>
            <a:endParaRPr lang="ru-RU" sz="3000" dirty="0"/>
          </a:p>
        </p:txBody>
      </p:sp>
      <p:pic>
        <p:nvPicPr>
          <p:cNvPr id="6" name="Picture 2" descr="Одаренные дети в детском саду — Журнал ВОСПИТАТЕЛИ РОССИИ">
            <a:extLst>
              <a:ext uri="{FF2B5EF4-FFF2-40B4-BE49-F238E27FC236}">
                <a16:creationId xmlns:a16="http://schemas.microsoft.com/office/drawing/2014/main" id="{2D527F58-0E2C-0484-53C1-D36FF3AB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3024336" cy="199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CD5EB9E-4690-DDA8-B78A-7FB776F0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41" y="2841076"/>
            <a:ext cx="2292044" cy="229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76D1E2F-A64F-B322-5AAA-490E2D781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04864"/>
            <a:ext cx="8445624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 5: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Стас с детства редко оставался</a:t>
            </a:r>
            <a:r>
              <a:rPr lang="ru-RU" sz="24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одиночестве, любил</a:t>
            </a:r>
            <a:r>
              <a:rPr lang="ru-RU" sz="24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общество взрослых и ровесников,</a:t>
            </a:r>
            <a:r>
              <a:rPr lang="ru-RU" sz="24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удовольствием откликался на</a:t>
            </a:r>
            <a:r>
              <a:rPr lang="ru-RU" sz="24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просьбы о помощи. Ни одна  постановка не обходилась без</a:t>
            </a:r>
            <a:r>
              <a:rPr lang="ru-RU" sz="2400" b="1" kern="0" spc="-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 участия. Равнодушно к нему никто не мог относиться, одних он</a:t>
            </a:r>
            <a:r>
              <a:rPr lang="ru-RU" sz="24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раздражал,</a:t>
            </a:r>
            <a:r>
              <a:rPr lang="ru-RU" sz="2400" b="1" kern="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b="1" kern="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других</a:t>
            </a:r>
            <a:r>
              <a:rPr lang="ru-RU" sz="2400" b="1" kern="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вызывал</a:t>
            </a:r>
            <a:r>
              <a:rPr lang="ru-RU" sz="2400" b="1" kern="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восхищение.</a:t>
            </a:r>
            <a:r>
              <a:rPr lang="ru-RU" sz="2400" b="1" kern="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Стас</a:t>
            </a:r>
            <a:r>
              <a:rPr lang="ru-RU" sz="2400" b="1" kern="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kern="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легкостью</a:t>
            </a:r>
            <a:r>
              <a:rPr lang="ru-RU" sz="2400" b="1" kern="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брал</a:t>
            </a:r>
            <a:r>
              <a:rPr lang="ru-RU" sz="2400" b="1" kern="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себя</a:t>
            </a:r>
            <a:r>
              <a:rPr lang="ru-RU" sz="2400" b="1" kern="0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инициативу</a:t>
            </a:r>
            <a:r>
              <a:rPr lang="ru-RU" sz="2400" b="1" kern="0" spc="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kern="0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любом</a:t>
            </a:r>
            <a:r>
              <a:rPr lang="ru-RU" sz="2400" b="1" kern="0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деле</a:t>
            </a:r>
            <a:r>
              <a:rPr lang="ru-RU" sz="2400" b="1" kern="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kern="0" spc="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z="2400" b="1" kern="0" spc="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вмешивался</a:t>
            </a:r>
            <a:r>
              <a:rPr lang="ru-RU" sz="2400" b="1" kern="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kern="0" spc="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</a:t>
            </a:r>
            <a:r>
              <a:rPr lang="ru-RU" sz="2400" b="1" kern="0" spc="-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конфликтных</a:t>
            </a:r>
            <a:r>
              <a:rPr lang="ru-RU" sz="2400" b="1" kern="0" spc="-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ситуаций.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FD77A8A-0C05-6846-9607-D58F07AA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91B07-E309-95F4-FDE3-5038AFEBA5F3}"/>
              </a:ext>
            </a:extLst>
          </p:cNvPr>
          <p:cNvSpPr txBox="1"/>
          <p:nvPr/>
        </p:nvSpPr>
        <p:spPr>
          <a:xfrm>
            <a:off x="1403648" y="5733256"/>
            <a:ext cx="5384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7670" marR="66040" algn="just"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32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32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лидерская</a:t>
            </a:r>
            <a:r>
              <a:rPr lang="ru-RU" sz="32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одаренность.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B45471-1666-F74C-12C8-1BC62A31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69" y="-99392"/>
            <a:ext cx="3494661" cy="2015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AD228AD-8368-2BB3-2DCD-EA89252A1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 6 </a:t>
            </a:r>
            <a:r>
              <a:rPr lang="ru-RU" sz="24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Лена на занятиях всё легко и быстро схватывает, интересуется многим, учится новым знаниям очень быстро. Проявляет большой интерес и исключительные способности в классификации и обобщении. Очень восприимчива, наблюдательна, быстро реагирует на всё новое и неожиданное. Владеет большим объемом информации и может ставить перед собой проблему, и ее поэтапно решать .  В развитии опережает своих сверстников на год. Имеет широкий круг интересов, задает много вопросов о происходящем , о функционале того или иного предмета.</a:t>
            </a:r>
            <a:endParaRPr lang="ru-RU" sz="24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6 - академическая одарённость 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A4B778-AA51-D175-161E-3A746B911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699" r="7142"/>
          <a:stretch/>
        </p:blipFill>
        <p:spPr bwMode="auto">
          <a:xfrm>
            <a:off x="3059832" y="-75706"/>
            <a:ext cx="2376265" cy="1992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1D0DD9E-B5F5-3016-2DBF-EB8CFF74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16832"/>
            <a:ext cx="5832648" cy="4176464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4300" b="1" i="0" dirty="0">
                <a:solidFill>
                  <a:srgbClr val="002060"/>
                </a:solidFill>
                <a:effectLst/>
                <a:latin typeface="Circe"/>
              </a:rPr>
              <a:t>Интеллектуальная одарённость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300" b="1" i="0" dirty="0">
                <a:solidFill>
                  <a:srgbClr val="002060"/>
                </a:solidFill>
                <a:effectLst/>
                <a:latin typeface="Circe"/>
              </a:rPr>
              <a:t>Академическая одарённость</a:t>
            </a:r>
            <a:r>
              <a:rPr lang="ru-RU" sz="4300" b="0" i="0" dirty="0">
                <a:solidFill>
                  <a:srgbClr val="002060"/>
                </a:solidFill>
                <a:effectLst/>
                <a:latin typeface="Circe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300" b="0" i="0" dirty="0">
                <a:solidFill>
                  <a:srgbClr val="002060"/>
                </a:solidFill>
                <a:effectLst/>
                <a:latin typeface="Circe"/>
              </a:rPr>
              <a:t>‍</a:t>
            </a:r>
            <a:r>
              <a:rPr lang="ru-RU" sz="4300" b="1" i="0" dirty="0">
                <a:solidFill>
                  <a:srgbClr val="002060"/>
                </a:solidFill>
                <a:effectLst/>
                <a:latin typeface="Circe"/>
              </a:rPr>
              <a:t>Креативная одарённость</a:t>
            </a:r>
            <a:r>
              <a:rPr lang="ru-RU" sz="4300" b="0" i="0" dirty="0">
                <a:solidFill>
                  <a:srgbClr val="002060"/>
                </a:solidFill>
                <a:effectLst/>
                <a:latin typeface="Circe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300" b="1" i="0" dirty="0">
                <a:solidFill>
                  <a:srgbClr val="002060"/>
                </a:solidFill>
                <a:effectLst/>
                <a:latin typeface="Circe"/>
              </a:rPr>
              <a:t>Социальная одарённость</a:t>
            </a:r>
            <a:r>
              <a:rPr lang="ru-RU" sz="4300" b="0" i="0" dirty="0">
                <a:solidFill>
                  <a:srgbClr val="002060"/>
                </a:solidFill>
                <a:effectLst/>
                <a:latin typeface="Circe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300" b="1" i="0" dirty="0">
                <a:solidFill>
                  <a:srgbClr val="002060"/>
                </a:solidFill>
                <a:effectLst/>
                <a:latin typeface="Circe"/>
              </a:rPr>
              <a:t>Психомоторная одарённость </a:t>
            </a:r>
            <a:endParaRPr lang="ru-RU" sz="4300" b="0" i="0" dirty="0">
              <a:solidFill>
                <a:srgbClr val="002060"/>
              </a:solidFill>
              <a:effectLst/>
              <a:latin typeface="Circe"/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Circe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A27483-5167-2604-FE2F-3E235011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ТИПЫ ОДАРЕННОСТИ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3EEC3BC-C93F-5F60-2A16-11552C5C6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2" t="3344" r="6976" b="9313"/>
          <a:stretch/>
        </p:blipFill>
        <p:spPr bwMode="auto">
          <a:xfrm>
            <a:off x="6055014" y="2708920"/>
            <a:ext cx="3088986" cy="24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B4295-3CFB-6D63-2423-0EB5ACDBC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B172E-41EE-2C21-676B-7AA32851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90357"/>
            <a:ext cx="6500232" cy="1631537"/>
          </a:xfrm>
        </p:spPr>
        <p:txBody>
          <a:bodyPr>
            <a:noAutofit/>
          </a:bodyPr>
          <a:lstStyle/>
          <a:p>
            <a:br>
              <a:rPr lang="ru-RU" sz="3200" dirty="0">
                <a:solidFill>
                  <a:srgbClr val="0070C0"/>
                </a:solidFill>
              </a:rPr>
            </a:b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5 вопрос: Как вы думаете, в каком подходе нуждаются одарённые дети?</a:t>
            </a:r>
            <a:endParaRPr lang="ru-RU" sz="3200" b="1" i="0" dirty="0">
              <a:solidFill>
                <a:srgbClr val="FF0000"/>
              </a:solidFill>
              <a:effectLst/>
              <a:latin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49A0C-FF60-87C4-7A91-860166861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9632" y="1916832"/>
            <a:ext cx="4896544" cy="45365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1900" dirty="0"/>
              <a:t>‍</a:t>
            </a:r>
            <a:endParaRPr lang="ru-RU" dirty="0"/>
          </a:p>
          <a:p>
            <a:pPr lvl="0"/>
            <a:r>
              <a:rPr lang="ru-RU" sz="5600" dirty="0">
                <a:solidFill>
                  <a:srgbClr val="002060"/>
                </a:solidFill>
              </a:rPr>
              <a:t>Опора на мотивацию. </a:t>
            </a:r>
          </a:p>
          <a:p>
            <a:pPr lvl="0"/>
            <a:r>
              <a:rPr lang="ru-RU" sz="5600" dirty="0">
                <a:solidFill>
                  <a:srgbClr val="002060"/>
                </a:solidFill>
              </a:rPr>
              <a:t>Свобода выбора. </a:t>
            </a:r>
          </a:p>
          <a:p>
            <a:pPr lvl="0"/>
            <a:r>
              <a:rPr lang="ru-RU" sz="5600" dirty="0">
                <a:solidFill>
                  <a:srgbClr val="002060"/>
                </a:solidFill>
              </a:rPr>
              <a:t>Индивидуализация.</a:t>
            </a:r>
          </a:p>
          <a:p>
            <a:pPr lvl="0"/>
            <a:r>
              <a:rPr lang="ru-RU" sz="5600" dirty="0">
                <a:solidFill>
                  <a:srgbClr val="002060"/>
                </a:solidFill>
              </a:rPr>
              <a:t>Уважение самостоятельности. </a:t>
            </a:r>
          </a:p>
          <a:p>
            <a:pPr lvl="0"/>
            <a:r>
              <a:rPr lang="ru-RU" sz="5600" dirty="0">
                <a:solidFill>
                  <a:srgbClr val="002060"/>
                </a:solidFill>
              </a:rPr>
              <a:t>Свобода самовыражения. </a:t>
            </a:r>
          </a:p>
          <a:p>
            <a:pPr lvl="0"/>
            <a:r>
              <a:rPr lang="ru-RU" sz="5600" dirty="0">
                <a:solidFill>
                  <a:srgbClr val="002060"/>
                </a:solidFill>
              </a:rPr>
              <a:t>Проектная деятельность. </a:t>
            </a:r>
          </a:p>
          <a:p>
            <a:pPr lvl="0"/>
            <a:r>
              <a:rPr lang="ru-RU" sz="5600" dirty="0">
                <a:solidFill>
                  <a:srgbClr val="002060"/>
                </a:solidFill>
              </a:rPr>
              <a:t>Групповая работа. </a:t>
            </a:r>
          </a:p>
          <a:p>
            <a:pPr lvl="0"/>
            <a:r>
              <a:rPr lang="ru-RU" sz="5600" dirty="0">
                <a:solidFill>
                  <a:srgbClr val="002060"/>
                </a:solidFill>
              </a:rPr>
              <a:t>Терпимость. </a:t>
            </a:r>
          </a:p>
          <a:p>
            <a:pPr lvl="0"/>
            <a:r>
              <a:rPr lang="ru-RU" sz="5600" dirty="0">
                <a:solidFill>
                  <a:srgbClr val="002060"/>
                </a:solidFill>
              </a:rPr>
              <a:t>Подготовка преподавателей. ‍</a:t>
            </a:r>
          </a:p>
          <a:p>
            <a:pPr marL="0" indent="0" algn="just">
              <a:buNone/>
            </a:pPr>
            <a:endParaRPr lang="ru-RU" sz="16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5B13A4B-5D42-0AD2-6C9A-FAF60C69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0"/>
            <a:ext cx="185740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8ED9F0D-ECCE-021B-1207-5FB1B76B9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46783" r="46850"/>
          <a:stretch/>
        </p:blipFill>
        <p:spPr bwMode="auto">
          <a:xfrm>
            <a:off x="-13" y="4039026"/>
            <a:ext cx="1413302" cy="1948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B8571A4-EFA8-509C-B98C-A4CD46FD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86508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69111F-8C94-E9AB-3EB6-72323885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3287"/>
            <a:ext cx="7992888" cy="5514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6 вопрос: Требования к личности педагога, работающего с одаренными детьми: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7130EA4-139C-C95D-C526-E2C7B45113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61"/>
          <a:stretch/>
        </p:blipFill>
        <p:spPr bwMode="auto">
          <a:xfrm>
            <a:off x="1" y="980728"/>
            <a:ext cx="9144000" cy="54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AFBC9F0-8E4B-ECE4-D677-FBF6821B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61" y="1988840"/>
            <a:ext cx="3032477" cy="25607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59FD012-2869-FAD4-46D2-6BD5073A2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70119"/>
            <a:ext cx="2304256" cy="1399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785CC-371E-44E0-7B13-326A8DCF1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13D7D-2161-7954-94ED-9B35B584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39460"/>
            <a:ext cx="4752528" cy="33539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70C0"/>
                </a:solidFill>
                <a:effectLst/>
                <a:latin typeface="PT Sans" panose="020B0503020203020204" pitchFamily="34" charset="-52"/>
              </a:rPr>
              <a:t>Работа с родителями</a:t>
            </a:r>
            <a:endParaRPr lang="ru-RU" sz="2200" b="1" i="0" dirty="0">
              <a:solidFill>
                <a:srgbClr val="0070C0"/>
              </a:solidFill>
              <a:effectLst/>
              <a:latin typeface="PT Sans" panose="020B0503020203020204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F59D59-88AA-70FB-EE88-39D4D3DAB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000" y="2636912"/>
            <a:ext cx="909252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‍</a:t>
            </a:r>
          </a:p>
          <a:p>
            <a:pPr marL="0" indent="0" algn="just">
              <a:buNone/>
            </a:pP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D4BAC-E828-C4C4-A4DA-85DCD5728AB5}"/>
              </a:ext>
            </a:extLst>
          </p:cNvPr>
          <p:cNvSpPr txBox="1"/>
          <p:nvPr/>
        </p:nvSpPr>
        <p:spPr>
          <a:xfrm>
            <a:off x="22320" y="1268760"/>
            <a:ext cx="2938140" cy="387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</a:p>
          <a:p>
            <a:pPr>
              <a:lnSpc>
                <a:spcPts val="1800"/>
              </a:lnSpc>
            </a:pPr>
            <a:endParaRPr lang="ru-RU" sz="1600" kern="0" dirty="0">
              <a:solidFill>
                <a:srgbClr val="002060"/>
              </a:solidFill>
              <a:latin typeface="Verdana" panose="020B060403050404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>
              <a:lnSpc>
                <a:spcPts val="1800"/>
              </a:lnSpc>
            </a:pPr>
            <a:endParaRPr lang="ru-RU" sz="1600" kern="0" dirty="0">
              <a:solidFill>
                <a:srgbClr val="00206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>
              <a:lnSpc>
                <a:spcPts val="1800"/>
              </a:lnSpc>
            </a:pPr>
            <a:endParaRPr lang="ru-RU" sz="1600" kern="0" dirty="0">
              <a:solidFill>
                <a:srgbClr val="002060"/>
              </a:solidFill>
              <a:latin typeface="Verdana" panose="020B060403050404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>
              <a:lnSpc>
                <a:spcPts val="1800"/>
              </a:lnSpc>
            </a:pPr>
            <a:endParaRPr lang="ru-RU" sz="1600" kern="0" dirty="0">
              <a:solidFill>
                <a:srgbClr val="00206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>
              <a:lnSpc>
                <a:spcPts val="1800"/>
              </a:lnSpc>
            </a:pPr>
            <a:endParaRPr lang="ru-RU" sz="1600" kern="0" dirty="0">
              <a:solidFill>
                <a:srgbClr val="002060"/>
              </a:solidFill>
              <a:latin typeface="Verdana" panose="020B060403050404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>
              <a:lnSpc>
                <a:spcPts val="1800"/>
              </a:lnSpc>
            </a:pPr>
            <a:r>
              <a:rPr lang="ru-RU" sz="1600" kern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‍</a:t>
            </a:r>
            <a:endParaRPr lang="ru-RU" sz="16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endParaRPr lang="ru-RU" sz="1600" i="1" kern="0" dirty="0">
              <a:solidFill>
                <a:srgbClr val="00206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endParaRPr lang="ru-RU" sz="1600" i="1" kern="0" dirty="0">
              <a:solidFill>
                <a:srgbClr val="002060"/>
              </a:solidFill>
              <a:latin typeface="Verdana" panose="020B060403050404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endParaRPr lang="ru-RU" sz="1600" i="1" kern="0" dirty="0">
              <a:solidFill>
                <a:srgbClr val="00206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600" i="1" kern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Мир всегда предъявляет повышенные требования к тем, кто выбивается из стандартов. 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ru-RU" sz="1600" kern="0" dirty="0">
                <a:solidFill>
                  <a:schemeClr val="accent6">
                    <a:lumMod val="50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endParaRPr lang="ru-RU" sz="1600" kern="1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EE26437-0271-92AD-DCD7-A3C918352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52" y="1661925"/>
            <a:ext cx="3118084" cy="2078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3AF8931-53EB-F1E7-95AB-34BAEA92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044"/>
            <a:ext cx="2465511" cy="1645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067AA9-F90A-3F17-86D4-6A85A93DEBE9}"/>
              </a:ext>
            </a:extLst>
          </p:cNvPr>
          <p:cNvSpPr txBox="1"/>
          <p:nvPr/>
        </p:nvSpPr>
        <p:spPr>
          <a:xfrm>
            <a:off x="3046660" y="1340768"/>
            <a:ext cx="6075020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Вот несколько советов родителям одарённых детей: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Обращайтесь к специалистам. Психолог поможет определить тип одарённости, а тьютор — подобрать подходящую программу развития.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Пробуйте разное. Развивайте таланты своего ребёнка, посещая кружки и секции.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давите. Не стоит требовать от ребёнка безоговорочного успеха во всём, чем он занимается.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Хвалите, но не перехваливайте. Не стоит постоянно подчёркивать исключительность ребёнка.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Уравновешивайте развитие. Если ребёнок — интеллектуал, он всё равно должен много двигаться и регулярно бывать на свежем воздухе.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Ищите близких по духу. Важно помочь ребёнку найти компанию, в которой он станет своим.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Проявляйте чуткость. Не дайте одарённости ребёнка стать барьером между вами.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Любите ребёнка таким, какой он есть. Наличие или отсутствие у ребёнка каких-либо талантов ни в коем случае не должно влиять на ваше отношение к нему.</a:t>
            </a:r>
          </a:p>
          <a:p>
            <a:pPr algn="just">
              <a:lnSpc>
                <a:spcPts val="1800"/>
              </a:lnSpc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AAF23-D90B-3606-E21C-85528EE436C9}"/>
              </a:ext>
            </a:extLst>
          </p:cNvPr>
          <p:cNvSpPr txBox="1"/>
          <p:nvPr/>
        </p:nvSpPr>
        <p:spPr>
          <a:xfrm>
            <a:off x="539552" y="489821"/>
            <a:ext cx="543414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800" i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</a:t>
            </a:r>
            <a:r>
              <a:rPr lang="ru-RU" sz="1800" i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ыявление у ребёнка одарённости не должно быть самоцелью, но можно помочь раскрыть потенциал ребёнка. </a:t>
            </a:r>
          </a:p>
        </p:txBody>
      </p:sp>
    </p:spTree>
    <p:extLst>
      <p:ext uri="{BB962C8B-B14F-4D97-AF65-F5344CB8AC3E}">
        <p14:creationId xmlns:p14="http://schemas.microsoft.com/office/powerpoint/2010/main" val="23214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4E885C5-53A1-720F-EE74-C148CD8D2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48880"/>
            <a:ext cx="5184576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002060"/>
                </a:solidFill>
                <a:effectLst/>
                <a:latin typeface="var(--bs-font-sans-serif)"/>
              </a:rPr>
              <a:t>1 команда: Формы и методы работы с одарёнными детьми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var(--bs-font-sans-serif)"/>
              </a:rPr>
              <a:t>2 команда: Формы работы  с родителями одаренных детей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002060"/>
                </a:solidFill>
                <a:effectLst/>
                <a:latin typeface="var(--bs-font-sans-serif)"/>
              </a:rPr>
              <a:t>3 команда: Методики выявления одаренности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B23AAD3-68D2-F9CB-566C-FA6D72C6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6840760" cy="15406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Задание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к  1 апреля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ПОДГОТОВИТЬ: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97D306A1-01B1-C6EC-D32E-23805D6D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15" y="2420888"/>
            <a:ext cx="3982946" cy="321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4C619F6-814A-AC4F-D44B-018D8F8F4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2376264" cy="117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A02CB35-C459-45D5-DDD8-EDADC7C1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736A4D0-502E-6504-2991-7CAFD2E8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700808"/>
            <a:ext cx="6480720" cy="9361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DAD590-910E-47B1-3BD4-F68D2DDA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36" y="2432139"/>
            <a:ext cx="6480720" cy="4009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E8CF3-9438-CC85-2638-CA5972A0B95A}"/>
              </a:ext>
            </a:extLst>
          </p:cNvPr>
          <p:cNvSpPr txBox="1"/>
          <p:nvPr/>
        </p:nvSpPr>
        <p:spPr>
          <a:xfrm>
            <a:off x="35496" y="443771"/>
            <a:ext cx="64807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Одарённый ребёнок — это игривая радуга, бурлящий поток, океан эмоций, твёрдый кулак воли. </a:t>
            </a:r>
          </a:p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Но каким бы он ни был, нужно окружить его любовью, заботой, пониманием и уважением.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C07B0BD-02D2-4319-31AD-891CD6EA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06605"/>
            <a:ext cx="2827807" cy="4873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D7408B-366E-EFA5-AE88-FBBCE1108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0"/>
          <a:stretch/>
        </p:blipFill>
        <p:spPr bwMode="auto">
          <a:xfrm>
            <a:off x="-69440" y="-39109"/>
            <a:ext cx="2827806" cy="2570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DF64A6C-8709-7128-F4BA-61F8FDDB3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3132"/>
            <a:ext cx="8219256" cy="4873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ПРИТЧА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76DA13B-9451-F02A-3DE6-AF6994B18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r="5924"/>
          <a:stretch/>
        </p:blipFill>
        <p:spPr bwMode="auto">
          <a:xfrm>
            <a:off x="2111829" y="-39109"/>
            <a:ext cx="1802664" cy="2034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F5907DA-EEF0-CA2F-9065-9D737B0C5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6"/>
          <a:stretch/>
        </p:blipFill>
        <p:spPr bwMode="auto">
          <a:xfrm flipH="1">
            <a:off x="3761844" y="-82134"/>
            <a:ext cx="1979366" cy="1955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4EAF70B-A347-3C04-AF76-2C38C80C1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67" y="-53478"/>
            <a:ext cx="2181158" cy="2181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894FE130-EB0D-9870-1BC2-0C9BD5FB5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7713"/>
          <a:stretch/>
        </p:blipFill>
        <p:spPr bwMode="auto">
          <a:xfrm>
            <a:off x="6948355" y="124631"/>
            <a:ext cx="2225842" cy="1827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9EC79A37-62D3-AB62-2D5E-62415613C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39" b="9516"/>
          <a:stretch/>
        </p:blipFill>
        <p:spPr bwMode="auto">
          <a:xfrm>
            <a:off x="-19854" y="2339164"/>
            <a:ext cx="2418916" cy="177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50D47374-9533-B55B-E5CD-CC571B9F3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r="16794"/>
          <a:stretch/>
        </p:blipFill>
        <p:spPr bwMode="auto">
          <a:xfrm>
            <a:off x="-95474" y="4695019"/>
            <a:ext cx="2240973" cy="179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CF958B3D-23F4-8CC5-C8F2-165C3C2D5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199" r="11457"/>
          <a:stretch/>
        </p:blipFill>
        <p:spPr bwMode="auto">
          <a:xfrm>
            <a:off x="1785711" y="3860163"/>
            <a:ext cx="2036376" cy="1826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17C92CC2-92BD-8BB6-C9DD-76605A6B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04" y="4534167"/>
            <a:ext cx="1848590" cy="1972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6D63A472-51F7-8AFC-CE60-10B5EB3EC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r="10025"/>
          <a:stretch/>
        </p:blipFill>
        <p:spPr bwMode="auto">
          <a:xfrm>
            <a:off x="4749758" y="3715752"/>
            <a:ext cx="2204150" cy="1902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A2670157-7FAC-7204-5119-7BA3EDBB1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10940" r="15077"/>
          <a:stretch/>
        </p:blipFill>
        <p:spPr bwMode="auto">
          <a:xfrm>
            <a:off x="6826498" y="4042824"/>
            <a:ext cx="2317501" cy="238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786CB2-DB92-1D97-289B-560E9C3C5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3" t="13310" r="27323" b="-1743"/>
          <a:stretch/>
        </p:blipFill>
        <p:spPr bwMode="auto">
          <a:xfrm>
            <a:off x="2074243" y="2062933"/>
            <a:ext cx="2497757" cy="2068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08ECECE-D5FB-BF14-5F8A-0F80D0D4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99" y="2042271"/>
            <a:ext cx="2322318" cy="1718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175E48B-967B-D43B-D42C-B575BDCE3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10520" r="10523" b="11232"/>
          <a:stretch/>
        </p:blipFill>
        <p:spPr bwMode="auto">
          <a:xfrm>
            <a:off x="6349370" y="2184241"/>
            <a:ext cx="2805417" cy="1902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i="0" dirty="0">
                <a:solidFill>
                  <a:srgbClr val="0070C0"/>
                </a:solidFill>
                <a:effectLst/>
                <a:latin typeface="PT Sans" panose="020B0503020203020204" pitchFamily="34" charset="-52"/>
              </a:rPr>
              <a:t>Любому обществу нужны одарённые люди, и задача общества состоит в том, чтобы рассмотреть и развить способности всех его представителей.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8063" y="4024978"/>
            <a:ext cx="3816425" cy="1514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Одарённые дети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обладают высоким потенциалом в какой-либо сфере деятельности.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CDFE3A9-0C68-E3B1-AD6F-B65BFCA5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22" y="1933936"/>
            <a:ext cx="4270530" cy="2135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A39472-384A-F18F-241F-FC84199B5B6B}"/>
              </a:ext>
            </a:extLst>
          </p:cNvPr>
          <p:cNvSpPr txBox="1"/>
          <p:nvPr/>
        </p:nvSpPr>
        <p:spPr>
          <a:xfrm>
            <a:off x="539552" y="5548471"/>
            <a:ext cx="85196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Одарённость</a:t>
            </a:r>
            <a:r>
              <a:rPr lang="ru-RU" sz="2400" dirty="0">
                <a:solidFill>
                  <a:srgbClr val="002060"/>
                </a:solidFill>
              </a:rPr>
              <a:t> — это результат сложного взаимодействия наследственности, воспитания и саморазвития.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0FF04-F7F1-043E-1F45-6A3F79C30D8C}"/>
              </a:ext>
            </a:extLst>
          </p:cNvPr>
          <p:cNvSpPr txBox="1"/>
          <p:nvPr/>
        </p:nvSpPr>
        <p:spPr>
          <a:xfrm>
            <a:off x="107503" y="3384921"/>
            <a:ext cx="5040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Одаренность 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— это системное, развивающееся в течение жизни</a:t>
            </a:r>
            <a:r>
              <a:rPr lang="ru-RU" sz="2000" spc="5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качество психики, которое определяет возможность достижения</a:t>
            </a:r>
            <a:r>
              <a:rPr lang="ru-RU" sz="2000" spc="5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человеком более</a:t>
            </a:r>
            <a:r>
              <a:rPr lang="ru-RU" sz="2000" spc="5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высоких, незаурядных результатов в одном или</a:t>
            </a:r>
            <a:r>
              <a:rPr lang="ru-RU" sz="2000" spc="5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нескольких</a:t>
            </a:r>
            <a:r>
              <a:rPr lang="ru-RU" sz="2000" spc="-1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видах</a:t>
            </a:r>
            <a:r>
              <a:rPr lang="ru-RU" sz="2000" spc="5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деятельности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8C81F-AFA5-379D-6284-1168643C28E3}"/>
              </a:ext>
            </a:extLst>
          </p:cNvPr>
          <p:cNvSpPr txBox="1"/>
          <p:nvPr/>
        </p:nvSpPr>
        <p:spPr>
          <a:xfrm>
            <a:off x="323528" y="2204767"/>
            <a:ext cx="4700994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вопрос: Дайте определение,</a:t>
            </a:r>
          </a:p>
          <a:p>
            <a:pPr algn="just">
              <a:spcAft>
                <a:spcPts val="750"/>
              </a:spcAft>
            </a:pPr>
            <a:r>
              <a:rPr lang="ru-RU" sz="2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что такое одарённость? </a:t>
            </a:r>
          </a:p>
        </p:txBody>
      </p:sp>
    </p:spTree>
    <p:extLst>
      <p:ext uri="{BB962C8B-B14F-4D97-AF65-F5344CB8AC3E}">
        <p14:creationId xmlns:p14="http://schemas.microsoft.com/office/powerpoint/2010/main" val="2083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19561-61B2-A1B9-5ECA-8803851AE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C7502-FE30-E9BD-B439-8DFE553D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3287"/>
            <a:ext cx="6840760" cy="335393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rgbClr val="FF0000"/>
                </a:solidFill>
                <a:effectLst/>
                <a:latin typeface="PT Sans" panose="020B0503020203020204" pitchFamily="34" charset="-52"/>
              </a:rPr>
              <a:t>2 вопрос: Как выявить одаренного ребенка?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F4E23-9DBD-DAC0-D5E9-CE4CBB9A4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000" y="1988840"/>
            <a:ext cx="8876496" cy="44644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0070C0"/>
                </a:solidFill>
              </a:rPr>
              <a:t>‍</a:t>
            </a:r>
            <a:r>
              <a:rPr lang="ru-RU" sz="2200" b="1" dirty="0">
                <a:solidFill>
                  <a:srgbClr val="0070C0"/>
                </a:solidFill>
              </a:rPr>
              <a:t>Вот некоторые факторы, которые могут указывать на одарённость ребёнка. Эти критерии не являются обязательными, но время от времени могут проявляться:</a:t>
            </a:r>
          </a:p>
          <a:p>
            <a:r>
              <a:rPr lang="ru-RU" sz="2900" b="1" dirty="0">
                <a:solidFill>
                  <a:srgbClr val="002060"/>
                </a:solidFill>
              </a:rPr>
              <a:t>Раннее развитие. </a:t>
            </a:r>
          </a:p>
          <a:p>
            <a:r>
              <a:rPr lang="ru-RU" sz="2900" b="1" dirty="0">
                <a:solidFill>
                  <a:srgbClr val="002060"/>
                </a:solidFill>
              </a:rPr>
              <a:t>Хорошая концентрация 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</a:rPr>
              <a:t>и память.</a:t>
            </a:r>
            <a:r>
              <a:rPr lang="ru-RU" sz="2900" dirty="0">
                <a:solidFill>
                  <a:srgbClr val="002060"/>
                </a:solidFill>
              </a:rPr>
              <a:t> </a:t>
            </a:r>
          </a:p>
          <a:p>
            <a:r>
              <a:rPr lang="ru-RU" sz="2900" b="1" dirty="0">
                <a:solidFill>
                  <a:srgbClr val="002060"/>
                </a:solidFill>
              </a:rPr>
              <a:t>Развитая речь. </a:t>
            </a:r>
            <a:endParaRPr lang="ru-RU" sz="2900" dirty="0">
              <a:solidFill>
                <a:srgbClr val="002060"/>
              </a:solidFill>
            </a:endParaRPr>
          </a:p>
          <a:p>
            <a:r>
              <a:rPr lang="ru-RU" sz="2900" b="1" dirty="0">
                <a:solidFill>
                  <a:srgbClr val="002060"/>
                </a:solidFill>
              </a:rPr>
              <a:t>Подвижное мышление. </a:t>
            </a:r>
            <a:endParaRPr lang="ru-RU" sz="2900" dirty="0">
              <a:solidFill>
                <a:srgbClr val="002060"/>
              </a:solidFill>
            </a:endParaRPr>
          </a:p>
          <a:p>
            <a:r>
              <a:rPr lang="ru-RU" sz="2900" b="1" dirty="0">
                <a:solidFill>
                  <a:srgbClr val="002060"/>
                </a:solidFill>
              </a:rPr>
              <a:t>Богатая фантазия. </a:t>
            </a:r>
            <a:endParaRPr lang="ru-RU" sz="2900" dirty="0">
              <a:solidFill>
                <a:srgbClr val="002060"/>
              </a:solidFill>
            </a:endParaRPr>
          </a:p>
          <a:p>
            <a:r>
              <a:rPr lang="ru-RU" sz="2900" b="1" dirty="0">
                <a:solidFill>
                  <a:srgbClr val="002060"/>
                </a:solidFill>
              </a:rPr>
              <a:t>Познавательный интерес. </a:t>
            </a:r>
            <a:endParaRPr lang="ru-RU" sz="29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DC1D5-69CC-B8F6-6928-016E1140F522}"/>
              </a:ext>
            </a:extLst>
          </p:cNvPr>
          <p:cNvSpPr txBox="1"/>
          <p:nvPr/>
        </p:nvSpPr>
        <p:spPr>
          <a:xfrm>
            <a:off x="107504" y="548680"/>
            <a:ext cx="6696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B161C-C239-CA5D-9E7C-F6626ADB1D1C}"/>
              </a:ext>
            </a:extLst>
          </p:cNvPr>
          <p:cNvSpPr txBox="1"/>
          <p:nvPr/>
        </p:nvSpPr>
        <p:spPr>
          <a:xfrm>
            <a:off x="160000" y="548680"/>
            <a:ext cx="6428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Выявить одарённость ребёнка можно  наблюдая, как он проводит время и какие темы вызывают у него огонь в глазах, а также помогая ему искать себя в различных видах деятельности.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B5D8920-895C-AFD6-58D4-7AB61E59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4693"/>
            <a:ext cx="2123727" cy="1810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3EF618C6-6C97-47A0-594F-6B05956D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38" y="3592503"/>
            <a:ext cx="4528029" cy="2716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13287"/>
            <a:ext cx="5112568" cy="11936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A601C6-78F1-E09E-A454-B3C8C6CC22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5" y="2964145"/>
            <a:ext cx="2736304" cy="3336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3140968"/>
            <a:ext cx="56886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Одаренность – вовсе не гарантия хорошей успеваемости.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</a:rPr>
              <a:t>Нередко незаурядные способности и богатый потенциал сочетаются с нарушением внимания, </a:t>
            </a:r>
            <a:r>
              <a:rPr lang="ru-RU" sz="2800" b="1" dirty="0" err="1">
                <a:solidFill>
                  <a:srgbClr val="002060"/>
                </a:solidFill>
              </a:rPr>
              <a:t>дисграфией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дислексией</a:t>
            </a:r>
            <a:r>
              <a:rPr lang="ru-RU" sz="2800" b="1" dirty="0">
                <a:solidFill>
                  <a:srgbClr val="002060"/>
                </a:solidFill>
              </a:rPr>
              <a:t> и другими проблемами.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18CF1-FF8A-0C47-52EB-EBD08455B76A}"/>
              </a:ext>
            </a:extLst>
          </p:cNvPr>
          <p:cNvSpPr txBox="1"/>
          <p:nvPr/>
        </p:nvSpPr>
        <p:spPr>
          <a:xfrm>
            <a:off x="287003" y="1763816"/>
            <a:ext cx="8424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</a:rPr>
              <a:t>Одаренные дети не вписываются в общепринятые шаблоны. Им тесно в рамках обычной детсадовской или школьной программы. Но этим проблемы не ограничиваются</a:t>
            </a:r>
            <a:endParaRPr lang="ru-R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EF821-33C5-6C6C-9730-C311132D5072}"/>
              </a:ext>
            </a:extLst>
          </p:cNvPr>
          <p:cNvSpPr txBox="1"/>
          <p:nvPr/>
        </p:nvSpPr>
        <p:spPr>
          <a:xfrm>
            <a:off x="287003" y="622518"/>
            <a:ext cx="79524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500" b="1" i="0" dirty="0">
                <a:solidFill>
                  <a:srgbClr val="FF0000"/>
                </a:solidFill>
                <a:effectLst/>
                <a:latin typeface="commissioner"/>
              </a:rPr>
              <a:t>3 вопрос: Детская одарённость - это преимущество или проблема, радость или беда?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9" name="Picture 25">
            <a:extLst>
              <a:ext uri="{FF2B5EF4-FFF2-40B4-BE49-F238E27FC236}">
                <a16:creationId xmlns:a16="http://schemas.microsoft.com/office/drawing/2014/main" id="{9B98FF8D-67C4-2C0B-7F6A-1D8A07D8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3173"/>
            <a:ext cx="3508642" cy="402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9F264D5D-4019-D0CC-ABE6-02AFD368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56" y="1988840"/>
            <a:ext cx="5760640" cy="42484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редположить</a:t>
            </a:r>
            <a:r>
              <a:rPr lang="ru-RU" sz="2400" b="1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«статус в группе»,</a:t>
            </a:r>
            <a:r>
              <a:rPr lang="ru-RU" sz="2400" b="1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т.е.</a:t>
            </a:r>
            <a:r>
              <a:rPr lang="ru-RU" sz="2400" b="1" spc="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</a:t>
            </a:r>
            <a:r>
              <a:rPr lang="ru-RU" sz="2400" b="1" spc="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 </a:t>
            </a:r>
            <a:r>
              <a:rPr lang="ru-RU" sz="2400" b="1" spc="-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каком</a:t>
            </a:r>
            <a:r>
              <a:rPr lang="ru-RU" sz="24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счету»</a:t>
            </a:r>
            <a:r>
              <a:rPr lang="ru-RU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находится</a:t>
            </a:r>
            <a:r>
              <a:rPr lang="ru-RU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каждый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них.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spc="1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найти</a:t>
            </a:r>
            <a:r>
              <a:rPr lang="ru-RU" sz="2400" b="1" spc="1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среди</a:t>
            </a:r>
            <a:r>
              <a:rPr lang="ru-RU" sz="2400" b="1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</a:t>
            </a:r>
            <a:r>
              <a:rPr lang="ru-RU" sz="2400" b="1" spc="1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одаренных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и</a:t>
            </a:r>
            <a:r>
              <a:rPr lang="ru-RU" sz="2400" b="1" spc="14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дать</a:t>
            </a:r>
            <a:r>
              <a:rPr lang="ru-RU" sz="2400" b="1" spc="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название</a:t>
            </a:r>
            <a:r>
              <a:rPr lang="ru-RU" sz="2400" b="1" spc="1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данной одаренности.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	возможности	найти среди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своих 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подходящих</a:t>
            </a:r>
            <a:r>
              <a:rPr lang="ru-RU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ru-RU" sz="2400" b="1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каждое</a:t>
            </a:r>
            <a:r>
              <a:rPr lang="ru-RU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(5 мин)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F6229F7-04CB-DC24-E544-A8A0CC63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38607"/>
            <a:ext cx="7416824" cy="118065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вопрос: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Вашему вниманию предлагается описание 6 различных детей, ваши</a:t>
            </a:r>
            <a:r>
              <a:rPr lang="ru-RU" sz="2800" b="1" spc="-3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b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AutoShape 23">
            <a:extLst>
              <a:ext uri="{FF2B5EF4-FFF2-40B4-BE49-F238E27FC236}">
                <a16:creationId xmlns:a16="http://schemas.microsoft.com/office/drawing/2014/main" id="{F7E3D002-B63C-6D08-DAD5-89D4F1E2AE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777DBC4-FE34-31DF-908E-872AEA75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94167"/>
            <a:ext cx="8219256" cy="407113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 1</a:t>
            </a:r>
            <a:r>
              <a:rPr lang="ru-RU" sz="2600" b="1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Паша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очень</a:t>
            </a:r>
            <a:r>
              <a:rPr lang="ru-RU" sz="2600" b="1" spc="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любознательным</a:t>
            </a:r>
            <a:r>
              <a:rPr lang="ru-RU" sz="2600" b="1" spc="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мальчиком,</a:t>
            </a:r>
            <a:r>
              <a:rPr lang="ru-RU" sz="2600" b="1" spc="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быстро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переключаться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другой.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Из-за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живости мыслительных процессов он иногда перескакивал с мысли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мысль, что мешало ему красиво изъясняться. Окружающие еще с</a:t>
            </a:r>
            <a:r>
              <a:rPr lang="ru-RU" sz="2600" b="1" spc="-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детства отмечали его сообразительность, так как он без труда делал</a:t>
            </a:r>
            <a:r>
              <a:rPr lang="ru-RU" sz="2600" b="1" spc="-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правильные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умозаключения,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труда</a:t>
            </a:r>
            <a:r>
              <a:rPr lang="ru-RU" sz="2600" b="1" spc="4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анализировал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информацию, принимал решения. С малых лет говорили, что он не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долго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удерживать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однообразной</a:t>
            </a:r>
            <a:r>
              <a:rPr lang="ru-RU" sz="2600" b="1" spc="4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600" b="1" spc="-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неинтересной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работе.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Потому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занятии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Паша,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600" b="1" spc="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правило,</a:t>
            </a:r>
            <a:r>
              <a:rPr lang="ru-RU" sz="26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скучал…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– интеллектуальная одаренность  </a:t>
            </a:r>
            <a:r>
              <a:rPr lang="ru-RU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87DF7F8-E3FD-E20D-3F6C-E6C858A9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21" y="-2286070"/>
            <a:ext cx="4632840" cy="7266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410EDA-42C0-9175-0532-01DE19952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59" y="143431"/>
            <a:ext cx="3096344" cy="1741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-3201036"/>
            <a:ext cx="2276964" cy="420034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1DE4CE-C2AF-B67B-C3EA-8557A3BE2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4824"/>
            <a:ext cx="6228184" cy="4536504"/>
          </a:xfrm>
        </p:spPr>
        <p:txBody>
          <a:bodyPr>
            <a:normAutofit fontScale="92500" lnSpcReduction="20000"/>
          </a:bodyPr>
          <a:lstStyle/>
          <a:p>
            <a:pPr marL="292735" marR="71120" indent="0" algn="just">
              <a:spcBef>
                <a:spcPts val="43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</a:t>
            </a:r>
            <a:r>
              <a:rPr lang="ru-RU" sz="2000" b="1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Света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детства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любила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сидеть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дела,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ее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интересовала и она везде «совала свой нос», занять ее, на долгое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время, можно было какими-то заморочками, загадками. Родителей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всегда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удивляло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то,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девочка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никогда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делала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ей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говорят.</a:t>
            </a:r>
            <a:r>
              <a:rPr lang="ru-RU" sz="2000" b="1" spc="7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</a:t>
            </a:r>
            <a:r>
              <a:rPr lang="ru-RU" sz="2000" b="1" spc="7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</a:t>
            </a:r>
            <a:r>
              <a:rPr lang="ru-RU" sz="2000" b="1" spc="7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получала</a:t>
            </a:r>
            <a:r>
              <a:rPr lang="ru-RU" sz="2000" b="1" spc="7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</a:t>
            </a:r>
            <a:r>
              <a:rPr lang="ru-RU" sz="2000" b="1" spc="7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слепить</a:t>
            </a:r>
            <a:r>
              <a:rPr lang="ru-RU" sz="2000" b="1" spc="7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2000" b="1" spc="79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пластилина ежика,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в лучшем случае, получался маленький ежик в большой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корзине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ежик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спине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крупногабаритного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слоника.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000" b="1" spc="-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бились родители и воспитатель, но Света специально нарушала все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инструкции, изобретала свой вариант и часто спорила. Высказывая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иногда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просто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неосуществимые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задумки.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</a:t>
            </a:r>
            <a:r>
              <a:rPr lang="ru-RU" sz="2000" b="1" spc="4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ориентировалась на мнение учителей и родителей, что создавало</a:t>
            </a:r>
            <a:r>
              <a:rPr lang="ru-RU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впечатление,</a:t>
            </a:r>
            <a:r>
              <a:rPr lang="ru-RU" sz="2000" b="1" spc="3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2000" b="1" spc="3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b="1" spc="3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2000" b="1" spc="3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просто</a:t>
            </a:r>
            <a:r>
              <a:rPr lang="ru-RU" sz="2000" b="1" spc="3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000" b="1" spc="3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существует</a:t>
            </a:r>
            <a:r>
              <a:rPr lang="ru-RU" sz="2000" b="1" spc="3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авторитетов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3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3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творческая</a:t>
            </a:r>
            <a:r>
              <a:rPr lang="ru-RU" sz="3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одаренность</a:t>
            </a:r>
            <a:endParaRPr lang="ru-RU" sz="3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6CBF04-B671-D32D-EAAC-6F102B24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2592288" cy="1725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62EE922-8174-8D2A-0608-B4F100AE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33" y="2060848"/>
            <a:ext cx="3068960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D9794B5-E653-1EF3-E9AD-838F3A4E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3342"/>
            <a:ext cx="8229600" cy="33058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оспитанник 3.</a:t>
            </a:r>
            <a:r>
              <a:rPr lang="ru-RU" sz="2000" b="1" i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Костя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детства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статус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«гиперактивного»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ребенка. Ему было несвойственно сидеть на месте. Он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явно любил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побеждать,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участия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ему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мало.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Потому,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верно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заметила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воспитатель,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резко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увеличивалась в соревновательных упражнениях и в упражнениях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время.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Косте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сложно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управлять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своими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эмоциями,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составило основные трудности в общении. Мальчик явно отдавал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предпочтения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всем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видам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деятельности,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которых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кровь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выбрасывается адреналин. В поисках острых ощущений он часто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становился    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зачинщиком    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драк,      организатором      опасных</a:t>
            </a:r>
            <a:r>
              <a:rPr lang="ru-RU" sz="2000" b="1" kern="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2BE7B-FFE0-4697-1105-9B8729530ED8}"/>
              </a:ext>
            </a:extLst>
          </p:cNvPr>
          <p:cNvSpPr txBox="1"/>
          <p:nvPr/>
        </p:nvSpPr>
        <p:spPr>
          <a:xfrm>
            <a:off x="899592" y="5517232"/>
            <a:ext cx="52642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психомоторная одаренность</a:t>
            </a:r>
            <a:endParaRPr lang="ru-RU" sz="3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706E50-2A92-1007-7D14-DA8F476E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8626"/>
            <a:ext cx="3031974" cy="2021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295e3ab1fa54e9982f8028b1bdb91c83927f5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1233</Words>
  <Application>Microsoft Office PowerPoint</Application>
  <PresentationFormat>Экран (4:3)</PresentationFormat>
  <Paragraphs>104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Bahnschrift</vt:lpstr>
      <vt:lpstr>Calibri</vt:lpstr>
      <vt:lpstr>Circe</vt:lpstr>
      <vt:lpstr>commissioner</vt:lpstr>
      <vt:lpstr>PT Sans</vt:lpstr>
      <vt:lpstr>Times New Roman</vt:lpstr>
      <vt:lpstr>var(--bs-font-sans-serif)</vt:lpstr>
      <vt:lpstr>Verdana</vt:lpstr>
      <vt:lpstr>Тема Office</vt:lpstr>
      <vt:lpstr>Презентация PowerPoint</vt:lpstr>
      <vt:lpstr>Презентация PowerPoint</vt:lpstr>
      <vt:lpstr>Любому обществу нужны одарённые люди, и задача общества состоит в том, чтобы рассмотреть и развить способности всех его представителей. </vt:lpstr>
      <vt:lpstr>2 вопрос: Как выявить одаренного ребенка?</vt:lpstr>
      <vt:lpstr>Презентация PowerPoint</vt:lpstr>
      <vt:lpstr>4 вопрос: Вашему вниманию предлагается описание 6 различных детей, ваши         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ОДАРЕННОСТИ</vt:lpstr>
      <vt:lpstr>  5 вопрос: Как вы думаете, в каком подходе нуждаются одарённые дети?</vt:lpstr>
      <vt:lpstr>6 вопрос: Требования к личности педагога, работающего с одаренными детьми:</vt:lpstr>
      <vt:lpstr>Работа с родителями</vt:lpstr>
      <vt:lpstr>Задание  к  1 апреля ПОДГОТОВИТЬ:</vt:lpstr>
      <vt:lpstr>Спасибо за внимание!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Юрая звезда</dc:title>
  <dc:creator>obstinate</dc:creator>
  <dc:description>Шаблон презентации с сайта https://presentation-creation.ru/</dc:description>
  <cp:lastModifiedBy>Невского Детский Сад</cp:lastModifiedBy>
  <cp:revision>144</cp:revision>
  <dcterms:created xsi:type="dcterms:W3CDTF">2018-02-25T09:09:03Z</dcterms:created>
  <dcterms:modified xsi:type="dcterms:W3CDTF">2024-03-19T10:37:18Z</dcterms:modified>
</cp:coreProperties>
</file>