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6" r:id="rId2"/>
    <p:sldId id="257" r:id="rId3"/>
    <p:sldId id="259" r:id="rId4"/>
    <p:sldId id="261" r:id="rId5"/>
    <p:sldId id="264" r:id="rId6"/>
    <p:sldId id="265" r:id="rId7"/>
    <p:sldId id="275" r:id="rId8"/>
    <p:sldId id="274" r:id="rId9"/>
    <p:sldId id="279" r:id="rId10"/>
    <p:sldId id="266" r:id="rId11"/>
    <p:sldId id="281" r:id="rId12"/>
    <p:sldId id="280" r:id="rId13"/>
    <p:sldId id="277" r:id="rId14"/>
    <p:sldId id="282" r:id="rId15"/>
    <p:sldId id="283" r:id="rId16"/>
    <p:sldId id="284" r:id="rId17"/>
    <p:sldId id="285" r:id="rId18"/>
    <p:sldId id="286" r:id="rId19"/>
    <p:sldId id="298" r:id="rId20"/>
    <p:sldId id="304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A2EE"/>
    <a:srgbClr val="94C2F4"/>
    <a:srgbClr val="B1130F"/>
    <a:srgbClr val="7D3A3A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F607A-1FC5-4543-99EB-4E19859E6A22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F405B-E3AC-42E1-A9E4-F4A66E0507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30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6FC52-A090-4CAF-AFF1-ACD8066DEA4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0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1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33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8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8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30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02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444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3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31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65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48DE084-6703-4E9E-AA12-77FA4603E640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A01D1FE-0119-4FEC-9665-7C70A7F64E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13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2.jpeg"/><Relationship Id="rId7" Type="http://schemas.openxmlformats.org/officeDocument/2006/relationships/image" Target="../media/image17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microsoft.com/office/2007/relationships/hdphoto" Target="../media/hdphoto8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s://ds05.infourok.ru/uploads/ex/061a/0009f129-0ee93137/hello_html_m50c8a21f.gif" TargetMode="External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jpeg"/><Relationship Id="rId7" Type="http://schemas.openxmlformats.org/officeDocument/2006/relationships/image" Target="../media/image115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5205" y="1988552"/>
            <a:ext cx="11421379" cy="1744878"/>
          </a:xfrm>
        </p:spPr>
        <p:txBody>
          <a:bodyPr>
            <a:noAutofit/>
          </a:bodyPr>
          <a:lstStyle/>
          <a:p>
            <a:r>
              <a:rPr lang="ru-RU" sz="6600" u="sng" dirty="0">
                <a:ln w="19050">
                  <a:solidFill>
                    <a:schemeClr val="bg1"/>
                  </a:solidFill>
                </a:ln>
                <a:solidFill>
                  <a:srgbClr val="B113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5702" y="3035384"/>
            <a:ext cx="11490202" cy="1062339"/>
          </a:xfrm>
        </p:spPr>
        <p:txBody>
          <a:bodyPr>
            <a:noAutofit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Физкультурные уголки ГБДОУ № 1</a:t>
            </a: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841" y="436669"/>
            <a:ext cx="3390063" cy="15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6" y="345780"/>
            <a:ext cx="2030980" cy="23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08" y="4196222"/>
            <a:ext cx="3216297" cy="23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6" y="4829896"/>
            <a:ext cx="4613112" cy="18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D3507D29-908D-DEF5-FD81-D2E88C47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706" y="3978312"/>
            <a:ext cx="3030279" cy="30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76BA6AA8-9C86-36E3-2B13-0F5D39330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0" y1="20857" x2="13346" y2="84571"/>
                        <a14:foregroundMark x1="9551" y1="21429" x2="1771" y2="21143"/>
                        <a14:foregroundMark x1="6135" y1="46000" x2="8855" y2="73000"/>
                        <a14:foregroundMark x1="8982" y1="72714" x2="5629" y2="88286"/>
                        <a14:foregroundMark x1="949" y1="92857" x2="7527" y2="87143"/>
                        <a14:foregroundMark x1="10373" y1="30429" x2="33966" y2="20000"/>
                        <a14:foregroundMark x1="22707" y1="31429" x2="26376" y2="82429"/>
                        <a14:foregroundMark x1="30361" y1="33714" x2="43390" y2="80571"/>
                        <a14:foregroundMark x1="13978" y1="50286" x2="13978" y2="50286"/>
                        <a14:foregroundMark x1="15876" y1="41286" x2="15876" y2="41286"/>
                        <a14:foregroundMark x1="24731" y1="38286" x2="24731" y2="38286"/>
                        <a14:foregroundMark x1="24099" y1="37714" x2="24099" y2="37714"/>
                        <a14:foregroundMark x1="32511" y1="58714" x2="31879" y2="69286"/>
                        <a14:foregroundMark x1="14295" y1="87571" x2="14295" y2="87571"/>
                        <a14:foregroundMark x1="7590" y1="90143" x2="7590" y2="90143"/>
                        <a14:foregroundMark x1="29285" y1="83000" x2="29285" y2="83000"/>
                        <a14:foregroundMark x1="24731" y1="86571" x2="24731" y2="86571"/>
                        <a14:foregroundMark x1="23466" y1="86000" x2="23466" y2="86000"/>
                        <a14:foregroundMark x1="29032" y1="87286" x2="29032" y2="87286"/>
                        <a14:foregroundMark x1="31309" y1="86857" x2="35231" y2="57571"/>
                        <a14:foregroundMark x1="45604" y1="87000" x2="42125" y2="82429"/>
                        <a14:foregroundMark x1="36180" y1="42857" x2="62935" y2="49286"/>
                        <a14:foregroundMark x1="16698" y1="40429" x2="16951" y2="52714"/>
                        <a14:foregroundMark x1="46300" y1="87714" x2="46300" y2="87714"/>
                        <a14:foregroundMark x1="43517" y1="87857" x2="43517" y2="87857"/>
                        <a14:foregroundMark x1="64453" y1="30000" x2="64453" y2="30000"/>
                        <a14:foregroundMark x1="73877" y1="21857" x2="95003" y2="32143"/>
                        <a14:foregroundMark x1="92220" y1="24429" x2="95130" y2="20000"/>
                        <a14:foregroundMark x1="89247" y1="34857" x2="85326" y2="84857"/>
                        <a14:foregroundMark x1="79696" y1="67571" x2="76913" y2="83429"/>
                        <a14:foregroundMark x1="74889" y1="88429" x2="74889" y2="88429"/>
                        <a14:foregroundMark x1="78368" y1="89857" x2="78368" y2="89857"/>
                        <a14:foregroundMark x1="80329" y1="90571" x2="80329" y2="90571"/>
                        <a14:foregroundMark x1="86148" y1="90143" x2="86148" y2="90143"/>
                        <a14:foregroundMark x1="86148" y1="90143" x2="86148" y2="90143"/>
                        <a14:foregroundMark x1="91145" y1="89000" x2="91145" y2="8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227" y="1343220"/>
            <a:ext cx="3783334" cy="167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56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Оксана\Desktop\20251020_1511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5"/>
          <a:stretch/>
        </p:blipFill>
        <p:spPr bwMode="auto">
          <a:xfrm rot="5400000">
            <a:off x="8124539" y="2422679"/>
            <a:ext cx="4532629" cy="2952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4412" y="301732"/>
            <a:ext cx="8195569" cy="52662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Пособия для бодрящей гимнастики</a:t>
            </a:r>
          </a:p>
        </p:txBody>
      </p:sp>
      <p:pic>
        <p:nvPicPr>
          <p:cNvPr id="10242" name="Picture 2" descr="C:\Users\Оксана\Desktop\20251027_1355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7" y="692697"/>
            <a:ext cx="3482014" cy="6020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Оксана\Desktop\20251020_1511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t="26679" r="-3156" b="19286"/>
          <a:stretch/>
        </p:blipFill>
        <p:spPr bwMode="auto">
          <a:xfrm>
            <a:off x="2945291" y="3429000"/>
            <a:ext cx="7265509" cy="315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59969" y="196049"/>
            <a:ext cx="2864159" cy="3818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488" y="694461"/>
            <a:ext cx="17684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1AADE9-FC76-BD2D-1E0E-3D25D4527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5" r="16325" b="20099"/>
          <a:stretch/>
        </p:blipFill>
        <p:spPr bwMode="auto">
          <a:xfrm>
            <a:off x="2784404" y="822392"/>
            <a:ext cx="2418781" cy="2715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AD313-7933-A586-ECE1-F2366FFC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91" y="4676979"/>
            <a:ext cx="2571119" cy="1928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1762906D-D333-D0F4-C83F-BA3B99FD2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16570" r="18565" b="14433"/>
          <a:stretch>
            <a:fillRect/>
          </a:stretch>
        </p:blipFill>
        <p:spPr bwMode="auto">
          <a:xfrm>
            <a:off x="10869963" y="337931"/>
            <a:ext cx="937841" cy="129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 background">
            <a:extLst>
              <a:ext uri="{FF2B5EF4-FFF2-40B4-BE49-F238E27FC236}">
                <a16:creationId xmlns:a16="http://schemas.microsoft.com/office/drawing/2014/main" id="{33C326C3-2B75-A987-0032-70436CF88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7108">
            <a:off x="58612" y="273180"/>
            <a:ext cx="1482225" cy="14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Оксана\Desktop\20251024_1613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3"/>
          <a:stretch>
            <a:fillRect/>
          </a:stretch>
        </p:blipFill>
        <p:spPr bwMode="auto">
          <a:xfrm rot="5400000">
            <a:off x="4230747" y="3437004"/>
            <a:ext cx="3503527" cy="3020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777" y="59350"/>
            <a:ext cx="11712606" cy="135636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Наконец появились идеи! Для их осуществления мы так же решили привлечь и  родителей. Так в нашей группе появились новые пособия. И, пользуясь случаем, были обновлены старые картотеки и пособия. </a:t>
            </a:r>
            <a:b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Оксана\Desktop\20251024_1623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33294" r="12321" b="15906"/>
          <a:stretch>
            <a:fillRect/>
          </a:stretch>
        </p:blipFill>
        <p:spPr bwMode="auto">
          <a:xfrm rot="5400000">
            <a:off x="-678381" y="1540906"/>
            <a:ext cx="3897229" cy="2290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t="12150" r="30012" b="19488"/>
          <a:stretch/>
        </p:blipFill>
        <p:spPr bwMode="auto">
          <a:xfrm>
            <a:off x="9430887" y="737530"/>
            <a:ext cx="2526903" cy="4039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Оксана\Desktop\20250930_1322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4" y="3883818"/>
            <a:ext cx="3753766" cy="2815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Оксана\Desktop\20251020_1336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81" y="3899851"/>
            <a:ext cx="3483364" cy="2612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t="9381" r="15258" b="15861"/>
          <a:stretch>
            <a:fillRect/>
          </a:stretch>
        </p:blipFill>
        <p:spPr bwMode="auto">
          <a:xfrm>
            <a:off x="5432960" y="837870"/>
            <a:ext cx="3922184" cy="3154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4"/>
          <a:stretch>
            <a:fillRect/>
          </a:stretch>
        </p:blipFill>
        <p:spPr bwMode="auto">
          <a:xfrm>
            <a:off x="2374227" y="854484"/>
            <a:ext cx="3058733" cy="3503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0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E456F-A87D-ED21-5BEE-172D36CD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506" y="-186038"/>
            <a:ext cx="8945093" cy="1356360"/>
          </a:xfrm>
        </p:spPr>
        <p:txBody>
          <a:bodyPr/>
          <a:lstStyle/>
          <a:p>
            <a:r>
              <a:rPr lang="ru-RU" b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Светлячок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FA397-D427-88B5-ACCC-27C8DA81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340" y="361930"/>
            <a:ext cx="4676940" cy="5636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455B3-92A0-BEEC-EDB1-7F0A7AEF6C02}"/>
              </a:ext>
            </a:extLst>
          </p:cNvPr>
          <p:cNvSpPr txBox="1"/>
          <p:nvPr/>
        </p:nvSpPr>
        <p:spPr>
          <a:xfrm>
            <a:off x="3915310" y="329629"/>
            <a:ext cx="3415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девиз:</a:t>
            </a:r>
          </a:p>
          <a:p>
            <a:pPr algn="ctr"/>
            <a:r>
              <a:rPr lang="ru-RU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«СВЕТЛЯЧКИ»</a:t>
            </a:r>
          </a:p>
          <a:p>
            <a:pPr algn="ctr"/>
            <a:r>
              <a:rPr lang="ru-RU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СПОРТЕ</a:t>
            </a:r>
          </a:p>
          <a:p>
            <a:pPr algn="ctr"/>
            <a:r>
              <a:rPr lang="ru-RU" sz="1800" b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МАЯЧКИ»</a:t>
            </a:r>
          </a:p>
        </p:txBody>
      </p:sp>
      <p:pic>
        <p:nvPicPr>
          <p:cNvPr id="9" name="Рисунок 8" descr="Изображение выглядит как маяк, ветряная мельниц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9B02251-FFD1-8CB2-BC61-D75650D690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90" y="132259"/>
            <a:ext cx="1362076" cy="1362076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70916F5-2E03-A1B8-150A-93BB4552D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27905" t="12236" r="5781"/>
          <a:stretch>
            <a:fillRect/>
          </a:stretch>
        </p:blipFill>
        <p:spPr>
          <a:xfrm>
            <a:off x="4296373" y="1509480"/>
            <a:ext cx="2354332" cy="17672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23C283-4622-C3CF-2E1B-C230D2B7B5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89" t="8959"/>
          <a:stretch>
            <a:fillRect/>
          </a:stretch>
        </p:blipFill>
        <p:spPr>
          <a:xfrm>
            <a:off x="766596" y="750238"/>
            <a:ext cx="2965142" cy="24301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40E1B7-A889-A3EC-FB19-799029B75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80" y="3295717"/>
            <a:ext cx="4417523" cy="33131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6C929BD-19AF-205C-3852-835D0C648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146" y="3335163"/>
            <a:ext cx="2237878" cy="327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629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5BC33F-8E61-FB3B-5346-03B302250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b="5778"/>
          <a:stretch>
            <a:fillRect/>
          </a:stretch>
        </p:blipFill>
        <p:spPr>
          <a:xfrm>
            <a:off x="210766" y="344162"/>
            <a:ext cx="4718448" cy="573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6FD8C-0FFD-2407-8383-A93FCA8D5C9A}"/>
              </a:ext>
            </a:extLst>
          </p:cNvPr>
          <p:cNvSpPr txBox="1"/>
          <p:nvPr/>
        </p:nvSpPr>
        <p:spPr>
          <a:xfrm>
            <a:off x="5560540" y="296564"/>
            <a:ext cx="32539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Бусинка</a:t>
            </a:r>
            <a:endParaRPr lang="ru-RU" sz="4400" dirty="0">
              <a:solidFill>
                <a:srgbClr val="92D050"/>
              </a:solidFill>
            </a:endParaRPr>
          </a:p>
        </p:txBody>
      </p:sp>
      <p:pic>
        <p:nvPicPr>
          <p:cNvPr id="8" name="Объект 6">
            <a:extLst>
              <a:ext uri="{FF2B5EF4-FFF2-40B4-BE49-F238E27FC236}">
                <a16:creationId xmlns:a16="http://schemas.microsoft.com/office/drawing/2014/main" id="{5BCEFC3F-009A-749F-49DB-C1C76D15D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t="54119" r="64644" b="2033"/>
          <a:stretch>
            <a:fillRect/>
          </a:stretch>
        </p:blipFill>
        <p:spPr>
          <a:xfrm>
            <a:off x="8814486" y="1614247"/>
            <a:ext cx="3135468" cy="4899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389879-BC3F-8ACD-6669-E97073167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284" y="998435"/>
            <a:ext cx="2179919" cy="264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2AF197-6CD8-5186-FB60-4AB555758B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6" t="50229" r="500" b="1652"/>
          <a:stretch>
            <a:fillRect/>
          </a:stretch>
        </p:blipFill>
        <p:spPr>
          <a:xfrm>
            <a:off x="6385629" y="2233421"/>
            <a:ext cx="2428857" cy="4328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41E252C-E339-1FBA-3AF1-AD26602B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11" y="344162"/>
            <a:ext cx="1852810" cy="1308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Picture background">
            <a:extLst>
              <a:ext uri="{FF2B5EF4-FFF2-40B4-BE49-F238E27FC236}">
                <a16:creationId xmlns:a16="http://schemas.microsoft.com/office/drawing/2014/main" id="{243ACD65-4747-7441-FBF9-EB466940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49" y="4201477"/>
            <a:ext cx="2030980" cy="235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7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3FF32-83F4-E220-2614-8EDA3FEC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5092" y="291653"/>
            <a:ext cx="2655066" cy="1471690"/>
          </a:xfrm>
        </p:spPr>
        <p:txBody>
          <a:bodyPr/>
          <a:lstStyle/>
          <a:p>
            <a:r>
              <a:rPr lang="ru-RU" b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Мотылёк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77FAB-727E-69EB-AEDF-4F118AD91A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b="2608"/>
          <a:stretch/>
        </p:blipFill>
        <p:spPr>
          <a:xfrm>
            <a:off x="156267" y="1798354"/>
            <a:ext cx="6955607" cy="454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884D4D-B8DE-947C-9E1E-BBAE1CDB0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444" y="3055542"/>
            <a:ext cx="3475289" cy="3475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7A800F6-CE07-D0A0-81EB-8A05BBEB8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/>
          <a:stretch>
            <a:fillRect/>
          </a:stretch>
        </p:blipFill>
        <p:spPr>
          <a:xfrm>
            <a:off x="6534453" y="199528"/>
            <a:ext cx="3119742" cy="285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B89B74-438F-FFA0-105B-33700CE88E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2" t="23516" r="35978" b="33495"/>
          <a:stretch>
            <a:fillRect/>
          </a:stretch>
        </p:blipFill>
        <p:spPr>
          <a:xfrm>
            <a:off x="6994409" y="5144484"/>
            <a:ext cx="1877662" cy="151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25C8E-9BF7-BA78-453B-E3FA4FE630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9110" r="9164" b="37954"/>
          <a:stretch/>
        </p:blipFill>
        <p:spPr>
          <a:xfrm>
            <a:off x="9563327" y="170355"/>
            <a:ext cx="2381538" cy="288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Picture background">
            <a:extLst>
              <a:ext uri="{FF2B5EF4-FFF2-40B4-BE49-F238E27FC236}">
                <a16:creationId xmlns:a16="http://schemas.microsoft.com/office/drawing/2014/main" id="{890398D7-96EA-5DDA-86AD-54359AD2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250" y1="11375" x2="41000" y2="9625"/>
                        <a14:foregroundMark x1="26125" y1="10625" x2="42125" y2="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89" y="3607053"/>
            <a:ext cx="1317940" cy="131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icture background">
            <a:extLst>
              <a:ext uri="{FF2B5EF4-FFF2-40B4-BE49-F238E27FC236}">
                <a16:creationId xmlns:a16="http://schemas.microsoft.com/office/drawing/2014/main" id="{6A3D59D7-C262-BA70-C64C-FBC49F33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7" y="416845"/>
            <a:ext cx="2655066" cy="117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1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5839F-F563-70BD-72E6-C1599575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ttps://sun9-10.userapi.com/s/v1/ig2/19cJQGVAMISv5zl4j-YP3ViDGrl1I64QJM-hNf-h142q7ysHz47POHA4Y90RlziPOA1rZeHwgKm-jznaC7QlkYva.jpg?quality=95&amp;as=32x45,48x68,72x102,108x153,160x226,240x339,360x509,480x679,540x763,640x905,720x1018,1080x1527,1280x1809,1440x2036,1811x2560&amp;from=bu&amp;cs=1811x0">
            <a:extLst>
              <a:ext uri="{FF2B5EF4-FFF2-40B4-BE49-F238E27FC236}">
                <a16:creationId xmlns:a16="http://schemas.microsoft.com/office/drawing/2014/main" id="{7FC5A0C5-017A-9E2A-9AAE-F849AD93B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r="14491"/>
          <a:stretch>
            <a:fillRect/>
          </a:stretch>
        </p:blipFill>
        <p:spPr bwMode="auto">
          <a:xfrm>
            <a:off x="311449" y="276894"/>
            <a:ext cx="3326693" cy="630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20.userapi.com/s/v1/ig2/VCeYb9rFkl_b4l3rsXIpvOKAdHm699ujY-t725FDhymZ8W1-d2FJ0cQQTHwimjMoSPghd3geuDtF0CsKqUxoPyer.jpg?quality=95&amp;as=32x43,48x64,72x96,108x144,160x213,240x320,360x480,480x640,540x720,640x853,720x960,1080x1440,1280x1707,1440x1920,1920x2560&amp;from=bu&amp;cs=1920x0">
            <a:extLst>
              <a:ext uri="{FF2B5EF4-FFF2-40B4-BE49-F238E27FC236}">
                <a16:creationId xmlns:a16="http://schemas.microsoft.com/office/drawing/2014/main" id="{14F6D157-0078-E896-B33F-F9B7E43F0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6"/>
          <a:stretch>
            <a:fillRect/>
          </a:stretch>
        </p:blipFill>
        <p:spPr bwMode="auto">
          <a:xfrm>
            <a:off x="3725191" y="1674727"/>
            <a:ext cx="4123684" cy="47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512CCA-9B5B-8A47-F58A-DBA778880DF2}"/>
              </a:ext>
            </a:extLst>
          </p:cNvPr>
          <p:cNvSpPr txBox="1"/>
          <p:nvPr/>
        </p:nvSpPr>
        <p:spPr>
          <a:xfrm>
            <a:off x="5036888" y="45678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Ручеек</a:t>
            </a:r>
            <a:endParaRPr lang="ru-RU" sz="4800" dirty="0">
              <a:solidFill>
                <a:srgbClr val="92D050"/>
              </a:solidFill>
            </a:endParaRPr>
          </a:p>
        </p:txBody>
      </p:sp>
      <p:pic>
        <p:nvPicPr>
          <p:cNvPr id="8" name="Picture 4" descr="https://sun9-74.userapi.com/s/v1/ig2/0tCa4BPbpdTOUdfLuZV_762HEm2eHFx6tAK2xPMrh8qbwU6QJ9yc6OHPKNkuAhXdcKiHwgYU8CHvtU1Cln-hXDTU.jpg?quality=95&amp;as=32x43,48x64,72x96,108x144,160x213,240x320,360x480,480x640,540x720,640x853,720x960,1080x1440,1280x1707,1440x1920,1920x2560&amp;from=bu&amp;cs=1920x0">
            <a:extLst>
              <a:ext uri="{FF2B5EF4-FFF2-40B4-BE49-F238E27FC236}">
                <a16:creationId xmlns:a16="http://schemas.microsoft.com/office/drawing/2014/main" id="{6B5CCF3A-4A2F-1480-E9C9-077ED69287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t="18205"/>
          <a:stretch>
            <a:fillRect/>
          </a:stretch>
        </p:blipFill>
        <p:spPr bwMode="auto">
          <a:xfrm>
            <a:off x="7965809" y="1672063"/>
            <a:ext cx="3843277" cy="478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Picture background">
            <a:extLst>
              <a:ext uri="{FF2B5EF4-FFF2-40B4-BE49-F238E27FC236}">
                <a16:creationId xmlns:a16="http://schemas.microsoft.com/office/drawing/2014/main" id="{2DDDA9CB-D17F-D012-E283-A4467A9F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17" y="72501"/>
            <a:ext cx="2372791" cy="177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Picture background">
            <a:extLst>
              <a:ext uri="{FF2B5EF4-FFF2-40B4-BE49-F238E27FC236}">
                <a16:creationId xmlns:a16="http://schemas.microsoft.com/office/drawing/2014/main" id="{C117B8E1-79FA-74C2-CE0E-C5709213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353" y="5044242"/>
            <a:ext cx="2097500" cy="16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112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D954F-B4C5-FD0B-6D92-A12DFD433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Карамелька</a:t>
            </a:r>
            <a:br>
              <a:rPr lang="ru-RU" dirty="0">
                <a:solidFill>
                  <a:srgbClr val="92D050"/>
                </a:solidFill>
              </a:rPr>
            </a:br>
            <a:endParaRPr lang="ru-RU" dirty="0"/>
          </a:p>
        </p:txBody>
      </p:sp>
      <p:pic>
        <p:nvPicPr>
          <p:cNvPr id="4" name="Picture 14" descr="Picture background">
            <a:extLst>
              <a:ext uri="{FF2B5EF4-FFF2-40B4-BE49-F238E27FC236}">
                <a16:creationId xmlns:a16="http://schemas.microsoft.com/office/drawing/2014/main" id="{64E696B5-0C05-83F5-4005-49CD36868D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1" b="97450" l="5299" r="97690">
                        <a14:foregroundMark x1="30027" y1="23947" x2="33696" y2="26940"/>
                        <a14:foregroundMark x1="81386" y1="26053" x2="92391" y2="23171"/>
                        <a14:foregroundMark x1="80027" y1="18847" x2="90761" y2="17738"/>
                        <a14:foregroundMark x1="93750" y1="20732" x2="93750" y2="20732"/>
                        <a14:foregroundMark x1="91440" y1="19180" x2="91440" y2="19180"/>
                        <a14:foregroundMark x1="77174" y1="22395" x2="77174" y2="22395"/>
                        <a14:foregroundMark x1="80707" y1="20510" x2="75136" y2="24501"/>
                        <a14:foregroundMark x1="77582" y1="27827" x2="85326" y2="32040"/>
                        <a14:foregroundMark x1="77989" y1="29268" x2="77989" y2="29268"/>
                        <a14:foregroundMark x1="77446" y1="30377" x2="77446" y2="30377"/>
                        <a14:foregroundMark x1="94429" y1="26386" x2="94429" y2="26386"/>
                        <a14:foregroundMark x1="84783" y1="29490" x2="84783" y2="29490"/>
                        <a14:foregroundMark x1="78668" y1="18736" x2="78668" y2="18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10" y="4994189"/>
            <a:ext cx="1271909" cy="155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8">
            <a:extLst>
              <a:ext uri="{FF2B5EF4-FFF2-40B4-BE49-F238E27FC236}">
                <a16:creationId xmlns:a16="http://schemas.microsoft.com/office/drawing/2014/main" id="{AFDDE479-D72F-DADF-A407-39B5CCAE5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26382" r="-240" b="-3532"/>
          <a:stretch>
            <a:fillRect/>
          </a:stretch>
        </p:blipFill>
        <p:spPr>
          <a:xfrm>
            <a:off x="399495" y="609600"/>
            <a:ext cx="3823799" cy="5978773"/>
          </a:xfrm>
          <a:prstGeom prst="rect">
            <a:avLst/>
          </a:prstGeom>
        </p:spPr>
      </p:pic>
      <p:pic>
        <p:nvPicPr>
          <p:cNvPr id="6" name="Рисунок 5" descr="photo_2025-11-19_13-35-36.jpg">
            <a:extLst>
              <a:ext uri="{FF2B5EF4-FFF2-40B4-BE49-F238E27FC236}">
                <a16:creationId xmlns:a16="http://schemas.microsoft.com/office/drawing/2014/main" id="{FE2F95A0-E41F-F379-5A95-E8CE127B06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3372" b="11184"/>
          <a:stretch>
            <a:fillRect/>
          </a:stretch>
        </p:blipFill>
        <p:spPr>
          <a:xfrm>
            <a:off x="4351423" y="1863810"/>
            <a:ext cx="3180684" cy="31303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315BBE-C597-F76B-23E2-38E9E289E6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2"/>
          <a:stretch>
            <a:fillRect/>
          </a:stretch>
        </p:blipFill>
        <p:spPr>
          <a:xfrm>
            <a:off x="7660235" y="1630755"/>
            <a:ext cx="3388765" cy="4917989"/>
          </a:xfrm>
          <a:prstGeom prst="rect">
            <a:avLst/>
          </a:prstGeom>
        </p:spPr>
      </p:pic>
      <p:pic>
        <p:nvPicPr>
          <p:cNvPr id="5" name="Picture 4" descr="Picture background">
            <a:extLst>
              <a:ext uri="{FF2B5EF4-FFF2-40B4-BE49-F238E27FC236}">
                <a16:creationId xmlns:a16="http://schemas.microsoft.com/office/drawing/2014/main" id="{AE9553EB-7335-E751-BF25-43466987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412" y="309256"/>
            <a:ext cx="1517432" cy="17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0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F074A-B254-4379-98D6-90D1ADF8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340" y="313089"/>
            <a:ext cx="8201179" cy="881398"/>
          </a:xfrm>
        </p:spPr>
        <p:txBody>
          <a:bodyPr/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Капелька</a:t>
            </a:r>
            <a:endParaRPr lang="ru-RU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18BA4F4-D751-BFCB-487A-D06A0696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649" y="469557"/>
            <a:ext cx="845219" cy="128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F0CF2D7B-51CB-EC37-C4E8-360DFE4CF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6"/>
          <a:stretch>
            <a:fillRect/>
          </a:stretch>
        </p:blipFill>
        <p:spPr bwMode="auto">
          <a:xfrm>
            <a:off x="357276" y="313089"/>
            <a:ext cx="4322146" cy="467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A97A12-E659-17C9-3B10-F268A1B76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3"/>
          <a:stretch>
            <a:fillRect/>
          </a:stretch>
        </p:blipFill>
        <p:spPr bwMode="auto">
          <a:xfrm>
            <a:off x="7968278" y="1898435"/>
            <a:ext cx="3866446" cy="464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28EE5-6F44-F9A6-2B2A-866E1AE57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158"/>
          <a:stretch>
            <a:fillRect/>
          </a:stretch>
        </p:blipFill>
        <p:spPr bwMode="auto">
          <a:xfrm>
            <a:off x="4889374" y="1194487"/>
            <a:ext cx="2561531" cy="467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9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011176" y="1335506"/>
            <a:ext cx="45719" cy="498663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Изображение выглядит как человек, мальчик, мультфильм, Мультфильм">
            <a:extLst>
              <a:ext uri="{FF2B5EF4-FFF2-40B4-BE49-F238E27FC236}">
                <a16:creationId xmlns:a16="http://schemas.microsoft.com/office/drawing/2014/main" id="{78F56C0F-83A5-8FD5-792B-A0FA24AC9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86" y="32825"/>
            <a:ext cx="6923535" cy="51854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516E6F-213D-522A-61B4-A42CCB0A3CA6}"/>
              </a:ext>
            </a:extLst>
          </p:cNvPr>
          <p:cNvSpPr txBox="1"/>
          <p:nvPr/>
        </p:nvSpPr>
        <p:spPr>
          <a:xfrm>
            <a:off x="3284738" y="0"/>
            <a:ext cx="65909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</a:t>
            </a:r>
          </a:p>
          <a:p>
            <a:pPr algn="ctr"/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первой младшей</a:t>
            </a:r>
          </a:p>
          <a:p>
            <a:pPr algn="ctr"/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«Звёздочка»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28072C-DA7B-8EF3-443C-6B4FA1EB4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6455"/>
            <a:ext cx="2482851" cy="394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C1373D-2F98-C1AF-919A-78387A68D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9445" b="10000"/>
          <a:stretch>
            <a:fillRect/>
          </a:stretch>
        </p:blipFill>
        <p:spPr>
          <a:xfrm>
            <a:off x="9782987" y="78858"/>
            <a:ext cx="2409013" cy="351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 выглядит как человек, ребенок, начинающий ходить, одежда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FB8896E-5919-ABC5-682D-503831A19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2" y="-11241"/>
            <a:ext cx="2211249" cy="3084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выглядит как человек, в помещении, ребенок, начинающий ходить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6D09FD-3065-3441-3F47-F2C7616DEB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7407" r="18888"/>
          <a:stretch>
            <a:fillRect/>
          </a:stretch>
        </p:blipFill>
        <p:spPr>
          <a:xfrm>
            <a:off x="10256770" y="3578530"/>
            <a:ext cx="1797149" cy="3279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выглядит как в помещении, пол, ребенок, начинающий ходить, иг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1E2BBA5-038B-11E2-B191-DE3587220D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16853" r="5694" b="6111"/>
          <a:stretch>
            <a:fillRect/>
          </a:stretch>
        </p:blipFill>
        <p:spPr>
          <a:xfrm>
            <a:off x="2403871" y="4530996"/>
            <a:ext cx="3627585" cy="239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ребенок, начинающий ходить, одежда, в помещении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200C36E-288D-2EAB-161A-7627B6DFB8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34815" r="4167" b="8704"/>
          <a:stretch>
            <a:fillRect/>
          </a:stretch>
        </p:blipFill>
        <p:spPr>
          <a:xfrm>
            <a:off x="6340398" y="5089899"/>
            <a:ext cx="3855041" cy="176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Изображение выглядит как в помещении, стена, комната, ясл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65CF03B-66B0-818F-ED0E-93E186084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2" r="1" b="1"/>
          <a:stretch>
            <a:fillRect/>
          </a:stretch>
        </p:blipFill>
        <p:spPr>
          <a:xfrm>
            <a:off x="1524020" y="10"/>
            <a:ext cx="5527522" cy="685799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етское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BA97B7E-2823-0C95-4AE5-AEA8B983B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 r="-4" b="17917"/>
          <a:stretch>
            <a:fillRect/>
          </a:stretch>
        </p:blipFill>
        <p:spPr>
          <a:xfrm>
            <a:off x="7174992" y="1"/>
            <a:ext cx="3493008" cy="361949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в помещении, Детские игрушки, Человеческое лицо, Игровой набо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4F62C14-2704-A4A8-6A96-0F0683CEB5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351" r="-3" b="24475"/>
          <a:stretch>
            <a:fillRect/>
          </a:stretch>
        </p:blipFill>
        <p:spPr>
          <a:xfrm>
            <a:off x="7174992" y="3683000"/>
            <a:ext cx="349301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1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4516" y="-34604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Жемчужинка</a:t>
            </a:r>
          </a:p>
        </p:txBody>
      </p:sp>
      <p:pic>
        <p:nvPicPr>
          <p:cNvPr id="1026" name="Picture 2" descr="https://sun9-67.userapi.com/s/v1/ig2/MY6k35lOaSbFsXYUWt4h0t5CmIUiMjYt4ZXm4OrZWyzAiAcoI86C307UbIV-Jr5cH6ogcfamzQdugSZM2Qo008Zq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60" y="905522"/>
            <a:ext cx="4208308" cy="561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8.userapi.com/s/v1/ig2/TLXIc_sRI3ow5ifz96s_mS4qgFnKRgJz7zRWIHWOxet5ySAftTxyyfKel3CqGuhZjW1188qTmhlBOSyux9BRRjFk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25" y="3917606"/>
            <a:ext cx="3837276" cy="269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6.userapi.com/s/v1/ig2/oqJepuDr8McNN3f8rJcXHEsydJxrGxX8QCutSQp-F2nperxKrUD7ajOWCrILWH6ffgKsnIp5mp7opySHIdWoWmkU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60" y="1519189"/>
            <a:ext cx="3388948" cy="451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1.userapi.com/s/v1/ig2/tv9QQ7XpY5EAQnxq1PYvveCwepXdyEwNYdyEFna2ohlf63usCK-7PzoemR_QYV-h70AAGQx-_7O47FeuqQePZExO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962" y="1143754"/>
            <a:ext cx="2001094" cy="266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40.userapi.com/s/v1/ig2/uVwiaVgEulEq49xxoKR6wyAnXQiafta2b2-jV8qJdK_VQFjyq4QVMQLvvbN43psNMKRTq42L-O8UQ-03AN5sEO8q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250" y="1197180"/>
            <a:ext cx="1961025" cy="26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324" y="6077741"/>
            <a:ext cx="2601421" cy="7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id="{C2CAD6C1-0DFD-2583-DAAF-7BF75130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43" y="307355"/>
            <a:ext cx="2370337" cy="121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84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загнутый угол 1">
            <a:extLst>
              <a:ext uri="{FF2B5EF4-FFF2-40B4-BE49-F238E27FC236}">
                <a16:creationId xmlns:a16="http://schemas.microsoft.com/office/drawing/2014/main" id="{2F2F005D-8190-2F64-A03F-8CEB67AD53B9}"/>
              </a:ext>
            </a:extLst>
          </p:cNvPr>
          <p:cNvSpPr/>
          <p:nvPr/>
        </p:nvSpPr>
        <p:spPr>
          <a:xfrm>
            <a:off x="1739900" y="239632"/>
            <a:ext cx="4826000" cy="1982868"/>
          </a:xfrm>
          <a:prstGeom prst="foldedCorne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футбол играют</a:t>
            </a:r>
          </a:p>
          <a:p>
            <a:pPr algn="ctr"/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только на поле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98CD0-670F-6C23-41A7-26763828F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"/>
          <a:stretch>
            <a:fillRect/>
          </a:stretch>
        </p:blipFill>
        <p:spPr>
          <a:xfrm rot="16200000">
            <a:off x="7552242" y="-397960"/>
            <a:ext cx="2387600" cy="34121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F2DE67-A28C-3E91-DE7C-1F06F38A3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963" r="12962" b="4444"/>
          <a:stretch>
            <a:fillRect/>
          </a:stretch>
        </p:blipFill>
        <p:spPr>
          <a:xfrm>
            <a:off x="1619250" y="2668670"/>
            <a:ext cx="4476750" cy="3949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777CE9-779F-DD1F-5029-DD68BC66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36481" r="6790" b="5926"/>
          <a:stretch>
            <a:fillRect/>
          </a:stretch>
        </p:blipFill>
        <p:spPr>
          <a:xfrm>
            <a:off x="6337300" y="2668669"/>
            <a:ext cx="4203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8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9305" y="424664"/>
            <a:ext cx="9875520" cy="1356360"/>
          </a:xfrm>
        </p:spPr>
        <p:txBody>
          <a:bodyPr>
            <a:normAutofit/>
          </a:bodyPr>
          <a:lstStyle/>
          <a:p>
            <a:r>
              <a:rPr lang="ru-RU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80" y="1957909"/>
            <a:ext cx="6576270" cy="456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5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87" y="385650"/>
            <a:ext cx="3870788" cy="5770652"/>
          </a:xfrm>
        </p:spPr>
        <p:txBody>
          <a:bodyPr>
            <a:normAutofit/>
          </a:bodyPr>
          <a:lstStyle/>
          <a:p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Аэробол</a:t>
            </a:r>
            <a: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Используется как дыхательный тренажер;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способствует развитию речевого дыхания;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благотворно влияет на работу нервной системы;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укрепляет дыхательную систему организма.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sun9-6.userapi.com/s/v1/ig2/gXoaUjnKiDoHEDg8aoaTEkuSJNHowva7eTTK0hvjpbYvagtqulfSlELHxw7co8KQCPuV6BqEQYWRtKEqTrcmDNh7.jpg?quality=95&amp;as=32x43,48x64,72x96,108x144,160x213,240x320,360x480,480x640,540x720,640x853,720x960,1080x1440,1280x1707,1440x1920,1920x2560&amp;from=bu&amp;cs=128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t="14183" r="17353" b="6953"/>
          <a:stretch/>
        </p:blipFill>
        <p:spPr bwMode="auto">
          <a:xfrm>
            <a:off x="4357237" y="1170867"/>
            <a:ext cx="2640458" cy="384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83.userapi.com/s/v1/if2/Wts8y9R95JdG-UXTgJS7Bny_reKaLx-hlU0aXvQPdJedPwmqJ1tU5RRY8Z15itNZje7F6ISDA3GQkYLCljmqOKBA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9" t="2098" b="4969"/>
          <a:stretch/>
        </p:blipFill>
        <p:spPr bwMode="auto">
          <a:xfrm rot="10800000">
            <a:off x="7692251" y="385650"/>
            <a:ext cx="4156946" cy="31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37.userapi.com/s/v1/ig2/ByKvNqaQPGWZLPYDNH2yf8zf07cqtQ0n25wfhRtTy6apPCzjrrQ9XJ3glKqu17LIcFq1wRO3IkDx10EnovYqZzpG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10060" r="19876" b="6617"/>
          <a:stretch/>
        </p:blipFill>
        <p:spPr bwMode="auto">
          <a:xfrm>
            <a:off x="6562094" y="2928135"/>
            <a:ext cx="2499846" cy="36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250" y1="11375" x2="41000" y2="9625"/>
                        <a14:foregroundMark x1="26125" y1="10625" x2="42125" y2="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852" y="4915661"/>
            <a:ext cx="1882148" cy="188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17" b="100000" l="326" r="9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660" y="5788749"/>
            <a:ext cx="1069251" cy="106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45" y="5355268"/>
            <a:ext cx="4710247" cy="14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469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744" y="0"/>
            <a:ext cx="9875520" cy="1356360"/>
          </a:xfrm>
        </p:spPr>
        <p:txBody>
          <a:bodyPr>
            <a:normAutofit/>
          </a:bodyPr>
          <a:lstStyle/>
          <a:p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«Раз, два, три – крути!»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039" y="4783497"/>
            <a:ext cx="5812603" cy="166867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способствует развитию мелкой моторики рук;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координацию движений ребенка;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соревновательный интерес.</a:t>
            </a:r>
          </a:p>
        </p:txBody>
      </p:sp>
      <p:pic>
        <p:nvPicPr>
          <p:cNvPr id="4" name="Picture 4" descr="https://sun9-6.userapi.com/s/v1/ig2/wEOcVH9fImBgZTdFZnVkJSkQocc74q2zpKZCY23P4WHJXGSv3OFRdNgDb3VrhuJU3vNU8WO00bgsH4_l5o4tOIoI.jpg?quality=95&amp;as=32x43,48x64,72x96,108x144,160x213,240x320,360x480,480x640,540x720,640x853,720x960,1080x1440,1280x1707,1440x1920,1920x2560&amp;from=bu&amp;cs=1280x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4" t="3012" r="12049" b="9898"/>
          <a:stretch/>
        </p:blipFill>
        <p:spPr bwMode="auto">
          <a:xfrm rot="16200000">
            <a:off x="1690028" y="429012"/>
            <a:ext cx="3267185" cy="47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10.userapi.com/s/v1/if2/3w7GOc9twlNcW5vNXGUb_2vb_eMz4WaVC-WoPwkqRdtkxzB-KLcS0NefhFxINLvYpJ4YpEmIpF8O72xLklHxJvPI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1" r="14684" b="3822"/>
          <a:stretch/>
        </p:blipFill>
        <p:spPr bwMode="auto">
          <a:xfrm>
            <a:off x="6505849" y="1150700"/>
            <a:ext cx="4988383" cy="530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5" y="122944"/>
            <a:ext cx="1517432" cy="174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54858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0"/>
            <a:ext cx="9875520" cy="1356360"/>
          </a:xfrm>
        </p:spPr>
        <p:txBody>
          <a:bodyPr>
            <a:normAutofit/>
          </a:bodyPr>
          <a:lstStyle/>
          <a:p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«Рыбалка»</a:t>
            </a:r>
          </a:p>
        </p:txBody>
      </p:sp>
      <p:pic>
        <p:nvPicPr>
          <p:cNvPr id="8194" name="Picture 2" descr="https://sun9-84.userapi.com/s/v1/if2/v-PgKzcjKzAYrdTPKy248fOJ73bVJPZAU-ye6aiGF5341PjGpGVfguwTTW5elrzR2l5gS58nH96sOuoYoefnvpYq.jpg?quality=95&amp;as=32x24,48x36,72x54,108x81,160x120,240x180,360x270,480x360,540x405,640x480,720x540,1080x810,1280x960&amp;from=bu&amp;cs=128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828660" y="2520142"/>
            <a:ext cx="4501342" cy="311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12.userapi.com/s/v1/ig2/eOYq0K1dVgDNasZV5zv4g1wC83KE5nOGNExJxzqooOysFrs1HoYmyzdoj_MjYU8E50mk96uXim1W9ZDQmpzA9fK2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5" b="19778"/>
          <a:stretch/>
        </p:blipFill>
        <p:spPr bwMode="auto">
          <a:xfrm>
            <a:off x="504689" y="1149922"/>
            <a:ext cx="3842545" cy="311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70.userapi.com/s/v1/ig2/4124iTaS3JojMyeAJbxB-4-VIRSPdOQ85WtN4EM7b59Au-1VwbEKY7akLE3fG4FmWZfR8PMmPpXjD2QlKuxBAdxN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6" b="9957"/>
          <a:stretch/>
        </p:blipFill>
        <p:spPr bwMode="auto">
          <a:xfrm>
            <a:off x="8578853" y="3488982"/>
            <a:ext cx="324958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16.userapi.com/s/v1/ig2/QY5v_a-U1rkSQykOFc-Vqr2rNmp5xccX69kxYT5zQRFuNYuV-QDP9VAmr5mQzXXcchVCYzkCrzmxm9_cdODfuk3j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32"/>
          <a:stretch/>
        </p:blipFill>
        <p:spPr bwMode="auto">
          <a:xfrm rot="16200000">
            <a:off x="7040989" y="-307129"/>
            <a:ext cx="3009901" cy="44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848" y="4260065"/>
            <a:ext cx="4309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позволяет формировать умение выполнять действия быстро и четко. А также способствует развитию у детей хорошей ориентации в пространстве.</a:t>
            </a:r>
          </a:p>
        </p:txBody>
      </p:sp>
      <p:pic>
        <p:nvPicPr>
          <p:cNvPr id="8202" name="Picture 10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995">
            <a:off x="3528107" y="5568194"/>
            <a:ext cx="1254321" cy="111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23" b="100000" l="2441" r="96973">
                        <a14:foregroundMark x1="81348" y1="26465" x2="81348" y2="26465"/>
                        <a14:foregroundMark x1="84180" y1="24023" x2="84180" y2="24023"/>
                        <a14:foregroundMark x1="87988" y1="27246" x2="87988" y2="27246"/>
                        <a14:foregroundMark x1="83398" y1="21777" x2="83398" y2="21777"/>
                        <a14:foregroundMark x1="88379" y1="25391" x2="88379" y2="25391"/>
                        <a14:foregroundMark x1="80469" y1="22754" x2="80469" y2="22754"/>
                        <a14:foregroundMark x1="81543" y1="18066" x2="81543" y2="18066"/>
                        <a14:foregroundMark x1="82520" y1="14160" x2="82520" y2="14160"/>
                        <a14:foregroundMark x1="62988" y1="39355" x2="62988" y2="39355"/>
                        <a14:foregroundMark x1="67090" y1="10742" x2="67090" y2="10742"/>
                        <a14:foregroundMark x1="68750" y1="8203" x2="68750" y2="8203"/>
                        <a14:foregroundMark x1="70605" y1="5566" x2="70605" y2="5566"/>
                        <a14:foregroundMark x1="71484" y1="4004" x2="71484" y2="4004"/>
                        <a14:foregroundMark x1="67871" y1="11230" x2="67871" y2="11230"/>
                        <a14:foregroundMark x1="61719" y1="21582" x2="61719" y2="21582"/>
                        <a14:foregroundMark x1="64355" y1="37402" x2="64355" y2="37402"/>
                        <a14:foregroundMark x1="67676" y1="34180" x2="63379" y2="38379"/>
                        <a14:foregroundMark x1="44434" y1="34961" x2="44434" y2="34961"/>
                        <a14:foregroundMark x1="42383" y1="31641" x2="42383" y2="31641"/>
                        <a14:foregroundMark x1="26172" y1="33887" x2="26172" y2="33887"/>
                        <a14:foregroundMark x1="29297" y1="37891" x2="29297" y2="37891"/>
                        <a14:foregroundMark x1="34180" y1="36621" x2="34180" y2="36621"/>
                        <a14:foregroundMark x1="34766" y1="18164" x2="34766" y2="18164"/>
                        <a14:foregroundMark x1="35938" y1="20898" x2="30078" y2="8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208" y="2180770"/>
            <a:ext cx="1308212" cy="13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3" y="1356360"/>
            <a:ext cx="1959574" cy="19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103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480" y="-104775"/>
            <a:ext cx="9875520" cy="1356360"/>
          </a:xfrm>
        </p:spPr>
        <p:txBody>
          <a:bodyPr>
            <a:normAutofit/>
          </a:bodyPr>
          <a:lstStyle/>
          <a:p>
            <a:r>
              <a:rPr lang="ru-RU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Массажные коврики и следы</a:t>
            </a:r>
          </a:p>
        </p:txBody>
      </p:sp>
      <p:pic>
        <p:nvPicPr>
          <p:cNvPr id="9220" name="Picture 4" descr="https://sun9-32.userapi.com/s/v1/ig2/Lch40ymXrSMltuW-v0zsjBIam3rWd6bQkKKjvaT_hA3fLyS94YJWZ4VR76MYa-D0YJW1vocJeTV4c-lcoLQPrWhF.jpg?quality=95&amp;as=32x43,48x64,72x96,108x144,160x213,240x320,360x480,480x640,540x720,640x853,720x960,960x1280&amp;from=bu&amp;cs=960x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33813" r="24271" b="6839"/>
          <a:stretch/>
        </p:blipFill>
        <p:spPr bwMode="auto">
          <a:xfrm>
            <a:off x="5814361" y="1251585"/>
            <a:ext cx="3075979" cy="406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un9-11.userapi.com/s/v1/ig2/v7GSXfUyGiQ6tSkFKJzX4L3r-uvM0AC8FV_grc119uKLYatH0lu3NI3xzrNRnVXavMe0HPVgkvefeiuHihPwVgAX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8" r="15130" b="7523"/>
          <a:stretch/>
        </p:blipFill>
        <p:spPr bwMode="auto">
          <a:xfrm rot="16200000">
            <a:off x="1600150" y="2476449"/>
            <a:ext cx="2848076" cy="524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31.userapi.com/s/v1/ig2/Rha3iQDnHd0s1IHWKc5JuXEl6xPHPuOJpEEoCInWOGrRu-qF5BCUNQPA_lMWzi5CtPQUK4sFtPZ0CmDRKqUBuiWY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0" t="8732" r="8420" b="469"/>
          <a:stretch/>
        </p:blipFill>
        <p:spPr bwMode="auto">
          <a:xfrm>
            <a:off x="8993980" y="2462706"/>
            <a:ext cx="2883695" cy="40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963" y="978118"/>
            <a:ext cx="5124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по коврикам помогает развивать координацию движений, баланс и уверенность в своих действиях;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лучшают кровообращение, укрепля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</a:t>
            </a:r>
            <a:r>
              <a:rPr lang="ru-RU" sz="20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мышцы ног;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по коврикам с различными массажными элементами помогает детям расслабиться и снять напряжение.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10" descr="Picture background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88">
            <a:off x="8758550" y="564811"/>
            <a:ext cx="3924485" cy="9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444">
            <a:off x="140228" y="151990"/>
            <a:ext cx="853907" cy="81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076">
            <a:off x="5703337" y="5170331"/>
            <a:ext cx="2977845" cy="148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377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DA3011-4945-A4BC-9041-4B5D8AA83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02" r="22510"/>
          <a:stretch>
            <a:fillRect/>
          </a:stretch>
        </p:blipFill>
        <p:spPr>
          <a:xfrm>
            <a:off x="303284" y="3518441"/>
            <a:ext cx="2108887" cy="305525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5BDE8-2B55-F18F-F995-5124E9B38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329" y="278539"/>
            <a:ext cx="2341987" cy="82378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Радуга</a:t>
            </a:r>
            <a:endParaRPr lang="ru-RU" sz="4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45D766-0FF6-E483-1A7B-5B8226E0CA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564"/>
          <a:stretch>
            <a:fillRect/>
          </a:stretch>
        </p:blipFill>
        <p:spPr>
          <a:xfrm>
            <a:off x="276156" y="284303"/>
            <a:ext cx="5338452" cy="3447656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4753B3-F984-11EE-6E7A-4875897EE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60069" b="47680"/>
          <a:stretch>
            <a:fillRect/>
          </a:stretch>
        </p:blipFill>
        <p:spPr>
          <a:xfrm>
            <a:off x="5658536" y="2041166"/>
            <a:ext cx="2597715" cy="4538295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C9AF64D-5FEE-2926-ADEE-1E5125BD1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95" y="3315367"/>
            <a:ext cx="3229235" cy="13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B84761-BF3D-69DC-6796-AE932191A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937506" y="-286354"/>
            <a:ext cx="2439281" cy="3580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53E2CE-DE1E-BF64-F23F-ACA8028FA7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F7F8"/>
              </a:clrFrom>
              <a:clrTo>
                <a:srgbClr val="F9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97" y="4995954"/>
            <a:ext cx="3031110" cy="16761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D817C9-1A1C-4183-D37B-875FB5C14C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509" t="20099" r="33140"/>
          <a:stretch>
            <a:fillRect/>
          </a:stretch>
        </p:blipFill>
        <p:spPr>
          <a:xfrm>
            <a:off x="9164407" y="2793967"/>
            <a:ext cx="2751437" cy="38932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451631-A776-C89A-D378-5AC8B5139E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42" y="2453813"/>
            <a:ext cx="1338296" cy="15441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DD8617-0072-4F20-1C62-79E29AD04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45" y="5156886"/>
            <a:ext cx="1338864" cy="1609856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B0202396-B46D-4AEA-FF15-82E24061E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336" y="1102323"/>
            <a:ext cx="2471382" cy="13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662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E3D88-3982-2B67-E62C-192A85F9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366" y="56411"/>
            <a:ext cx="2956264" cy="1356360"/>
          </a:xfrm>
        </p:spPr>
        <p:txBody>
          <a:bodyPr/>
          <a:lstStyle/>
          <a:p>
            <a:pPr algn="ctr"/>
            <a:r>
              <a:rPr lang="ru-RU" b="1" dirty="0">
                <a:ln>
                  <a:solidFill>
                    <a:srgbClr val="00206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Радуга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FCCCB7-ED94-F403-ACDD-D0D7ED24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08" y="1412771"/>
            <a:ext cx="6744772" cy="465810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66A88F-FC47-E837-608D-30A84494C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2321" t="8619" r="14113" b="6311"/>
          <a:stretch>
            <a:fillRect/>
          </a:stretch>
        </p:blipFill>
        <p:spPr>
          <a:xfrm rot="16200000">
            <a:off x="8215797" y="943263"/>
            <a:ext cx="2475883" cy="3817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211995-13BF-39B8-1EF8-323B1AD0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690" t="12575" r="15749" b="7554"/>
          <a:stretch>
            <a:fillRect/>
          </a:stretch>
        </p:blipFill>
        <p:spPr>
          <a:xfrm rot="16200000">
            <a:off x="8560340" y="3349680"/>
            <a:ext cx="2160468" cy="4295642"/>
          </a:xfrm>
          <a:prstGeom prst="rect">
            <a:avLst/>
          </a:prstGeom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318A7456-0314-0FBF-509E-A305FFB3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1" y="344730"/>
            <a:ext cx="2460681" cy="134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53E213-7F93-8D25-344F-8EDAC6E5F3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FEF0"/>
              </a:clrFrom>
              <a:clrTo>
                <a:srgbClr val="FDF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93006"/>
            <a:ext cx="4295642" cy="1252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031462-333D-0A9E-64CB-93B00ED447D4}"/>
              </a:ext>
            </a:extLst>
          </p:cNvPr>
          <p:cNvSpPr txBox="1"/>
          <p:nvPr/>
        </p:nvSpPr>
        <p:spPr>
          <a:xfrm>
            <a:off x="8293555" y="1244687"/>
            <a:ext cx="2947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Сенсорные мешочки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B65FD-60CF-6042-06B7-869885262E94}"/>
              </a:ext>
            </a:extLst>
          </p:cNvPr>
          <p:cNvSpPr txBox="1"/>
          <p:nvPr/>
        </p:nvSpPr>
        <p:spPr>
          <a:xfrm>
            <a:off x="9356086" y="4047935"/>
            <a:ext cx="2495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Ходилки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CAFCEF-7882-1FC6-1455-9A0701E3C399}"/>
              </a:ext>
            </a:extLst>
          </p:cNvPr>
          <p:cNvSpPr txBox="1"/>
          <p:nvPr/>
        </p:nvSpPr>
        <p:spPr>
          <a:xfrm>
            <a:off x="1058702" y="6143635"/>
            <a:ext cx="4295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Оборудование из бросового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1614345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05" y="3024403"/>
            <a:ext cx="1872091" cy="156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ьная выноска 3"/>
          <p:cNvSpPr/>
          <p:nvPr/>
        </p:nvSpPr>
        <p:spPr>
          <a:xfrm flipH="1">
            <a:off x="380779" y="1547452"/>
            <a:ext cx="2063358" cy="145301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293" y="301473"/>
            <a:ext cx="7175377" cy="135636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педсовете  был объявлен конкурс «Лучший физкультурный уголок в группе», целью которого является создание условий для самостоятельной двигательной активности детей в группах.</a:t>
            </a:r>
            <a:b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стали  думать…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08" y="1449495"/>
            <a:ext cx="3852052" cy="5136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495" y="1899441"/>
            <a:ext cx="1507926" cy="880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9" y="3167083"/>
            <a:ext cx="2177881" cy="173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0" y="3956624"/>
            <a:ext cx="859846" cy="795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12800" r="3729" b="14300"/>
          <a:stretch/>
        </p:blipFill>
        <p:spPr bwMode="auto">
          <a:xfrm>
            <a:off x="691764" y="3319185"/>
            <a:ext cx="1148668" cy="65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3466" y="1448257"/>
            <a:ext cx="1874370" cy="156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21689" r="9808" b="17199"/>
          <a:stretch/>
        </p:blipFill>
        <p:spPr bwMode="auto">
          <a:xfrm>
            <a:off x="6379456" y="1899441"/>
            <a:ext cx="1182389" cy="67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0" b="30938"/>
          <a:stretch/>
        </p:blipFill>
        <p:spPr bwMode="auto">
          <a:xfrm flipV="1">
            <a:off x="6382666" y="3480497"/>
            <a:ext cx="1525170" cy="45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78" y="4764482"/>
            <a:ext cx="2114144" cy="176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1" r="21651"/>
          <a:stretch/>
        </p:blipFill>
        <p:spPr bwMode="auto">
          <a:xfrm>
            <a:off x="6379456" y="4974988"/>
            <a:ext cx="1099828" cy="113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2DE0E10-3593-66C4-3422-7CC6B053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80" y="3781007"/>
            <a:ext cx="3852052" cy="2889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E27198-BC7E-30F3-4FE2-D23954999854}"/>
              </a:ext>
            </a:extLst>
          </p:cNvPr>
          <p:cNvSpPr txBox="1"/>
          <p:nvPr/>
        </p:nvSpPr>
        <p:spPr>
          <a:xfrm>
            <a:off x="8023155" y="3227369"/>
            <a:ext cx="23647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Ягодка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9" name="Picture 2" descr="Picture background">
            <a:extLst>
              <a:ext uri="{FF2B5EF4-FFF2-40B4-BE49-F238E27FC236}">
                <a16:creationId xmlns:a16="http://schemas.microsoft.com/office/drawing/2014/main" id="{69837EED-48F4-95A9-5925-D573045F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0" y="5138573"/>
            <a:ext cx="2007722" cy="141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8269362-CE6E-D7D8-F9F3-FCE5948A7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5"/>
          <a:stretch/>
        </p:blipFill>
        <p:spPr bwMode="auto">
          <a:xfrm>
            <a:off x="8322198" y="166297"/>
            <a:ext cx="2999920" cy="3301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E5A3773A-8425-7DA4-EB3B-79F6AF836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026" y="2548074"/>
            <a:ext cx="1302957" cy="1302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853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Базис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725</TotalTime>
  <Words>260</Words>
  <Application>Microsoft Office PowerPoint</Application>
  <PresentationFormat>Широкоэкранный</PresentationFormat>
  <Paragraphs>39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Calibri</vt:lpstr>
      <vt:lpstr>Corbel</vt:lpstr>
      <vt:lpstr>Times New Roman</vt:lpstr>
      <vt:lpstr>Wingdings</vt:lpstr>
      <vt:lpstr>Базис</vt:lpstr>
      <vt:lpstr> </vt:lpstr>
      <vt:lpstr>Жемчужинка</vt:lpstr>
      <vt:lpstr>Игра «Аэробол»  - Используется как дыхательный тренажер; - способствует развитию речевого дыхания; - благотворно влияет на работу нервной системы; - укрепляет дыхательную систему организма. </vt:lpstr>
      <vt:lpstr>Игра «Раз, два, три – крути!»</vt:lpstr>
      <vt:lpstr>Игра «Рыбалка»</vt:lpstr>
      <vt:lpstr>Массажные коврики и следы</vt:lpstr>
      <vt:lpstr>Радуга</vt:lpstr>
      <vt:lpstr>Радуга</vt:lpstr>
      <vt:lpstr>На педсовете  был объявлен конкурс «Лучший физкультурный уголок в группе», целью которого является создание условий для самостоятельной двигательной активности детей в группах. Мы стали  думать…</vt:lpstr>
      <vt:lpstr>Пособия для бодрящей гимнастики</vt:lpstr>
      <vt:lpstr>Наконец появились идеи! Для их осуществления мы так же решили привлечь и  родителей. Так в нашей группе появились новые пособия. И, пользуясь случаем, были обновлены старые картотеки и пособия.  </vt:lpstr>
      <vt:lpstr>Светлячок</vt:lpstr>
      <vt:lpstr>Презентация PowerPoint</vt:lpstr>
      <vt:lpstr>Мотылёк</vt:lpstr>
      <vt:lpstr>Презентация PowerPoint</vt:lpstr>
      <vt:lpstr>Карамелька </vt:lpstr>
      <vt:lpstr>Капелька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 физкультурного уголка</dc:title>
  <dc:creator>79310</dc:creator>
  <cp:lastModifiedBy>Невского Детский Сад</cp:lastModifiedBy>
  <cp:revision>32</cp:revision>
  <dcterms:created xsi:type="dcterms:W3CDTF">2025-11-08T09:54:45Z</dcterms:created>
  <dcterms:modified xsi:type="dcterms:W3CDTF">2026-03-02T12:38:04Z</dcterms:modified>
</cp:coreProperties>
</file>