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5" r:id="rId2"/>
    <p:sldMasterId id="2147483703" r:id="rId3"/>
    <p:sldMasterId id="2147483716" r:id="rId4"/>
  </p:sldMasterIdLst>
  <p:notesMasterIdLst>
    <p:notesMasterId r:id="rId23"/>
  </p:notesMasterIdLst>
  <p:sldIdLst>
    <p:sldId id="328" r:id="rId5"/>
    <p:sldId id="291" r:id="rId6"/>
    <p:sldId id="326" r:id="rId7"/>
    <p:sldId id="308" r:id="rId8"/>
    <p:sldId id="290" r:id="rId9"/>
    <p:sldId id="331" r:id="rId10"/>
    <p:sldId id="309" r:id="rId11"/>
    <p:sldId id="323" r:id="rId12"/>
    <p:sldId id="333" r:id="rId13"/>
    <p:sldId id="281" r:id="rId14"/>
    <p:sldId id="285" r:id="rId15"/>
    <p:sldId id="299" r:id="rId16"/>
    <p:sldId id="322" r:id="rId17"/>
    <p:sldId id="332" r:id="rId18"/>
    <p:sldId id="330" r:id="rId19"/>
    <p:sldId id="297" r:id="rId20"/>
    <p:sldId id="287" r:id="rId21"/>
    <p:sldId id="32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D3C2B5"/>
    <a:srgbClr val="F8C868"/>
    <a:srgbClr val="F4ECD0"/>
    <a:srgbClr val="E9C49F"/>
    <a:srgbClr val="FFFFCC"/>
    <a:srgbClr val="FF99FF"/>
    <a:srgbClr val="D8DEDE"/>
    <a:srgbClr val="DDEF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3EECA-7EA5-4D2F-9D0C-7580B64BE2B4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74AD6-1E76-41E3-A3E9-DC06C9DE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8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547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74AD6-1E76-41E3-A3E9-DC06C9DEE0B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11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ED0A8-19FC-2B61-88E0-89E165489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EC4307B-AF1D-7F41-8580-DA578FE9D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177FD43-79ED-8C41-9EF1-7ABB7B8A9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8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5A433-3F35-F0A0-9BE9-228874A4B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7C93C89-A9E6-C641-884E-E11F3D70F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F52ACA7-C85E-C309-3962-94E936603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5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710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30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16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76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22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804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ED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74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02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59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24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97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0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17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4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89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83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21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09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52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053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790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62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534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60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10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523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652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7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038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624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785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ED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15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45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84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71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89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49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49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37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47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97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8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89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7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77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9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9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06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8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9E889-1F69-4CCF-AF84-E0AEA60CD583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EF902-8259-4DE1-AEE9-ADC1FB710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58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3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10" Type="http://schemas.microsoft.com/office/2007/relationships/hdphoto" Target="../media/hdphoto3.wdp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png"/><Relationship Id="rId3" Type="http://schemas.openxmlformats.org/officeDocument/2006/relationships/image" Target="../media/image3.png"/><Relationship Id="rId7" Type="http://schemas.openxmlformats.org/officeDocument/2006/relationships/image" Target="../media/image98.jpe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jpeg"/><Relationship Id="rId11" Type="http://schemas.openxmlformats.org/officeDocument/2006/relationships/image" Target="../media/image102.png"/><Relationship Id="rId5" Type="http://schemas.openxmlformats.org/officeDocument/2006/relationships/image" Target="../media/image97.svg"/><Relationship Id="rId10" Type="http://schemas.openxmlformats.org/officeDocument/2006/relationships/image" Target="../media/image101.png"/><Relationship Id="rId4" Type="http://schemas.openxmlformats.org/officeDocument/2006/relationships/image" Target="../media/image61.png"/><Relationship Id="rId9" Type="http://schemas.openxmlformats.org/officeDocument/2006/relationships/image" Target="../media/image10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3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png"/><Relationship Id="rId5" Type="http://schemas.openxmlformats.org/officeDocument/2006/relationships/image" Target="../media/image62.svg"/><Relationship Id="rId10" Type="http://schemas.openxmlformats.org/officeDocument/2006/relationships/image" Target="../media/image107.png"/><Relationship Id="rId4" Type="http://schemas.openxmlformats.org/officeDocument/2006/relationships/image" Target="../media/image61.png"/><Relationship Id="rId9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0.png"/><Relationship Id="rId7" Type="http://schemas.openxmlformats.org/officeDocument/2006/relationships/image" Target="../media/image109.jpg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62.svg"/><Relationship Id="rId10" Type="http://schemas.openxmlformats.org/officeDocument/2006/relationships/image" Target="../media/image111.png"/><Relationship Id="rId4" Type="http://schemas.openxmlformats.org/officeDocument/2006/relationships/image" Target="../media/image61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61.png"/><Relationship Id="rId7" Type="http://schemas.openxmlformats.org/officeDocument/2006/relationships/image" Target="../media/image115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4.jpg"/><Relationship Id="rId5" Type="http://schemas.openxmlformats.org/officeDocument/2006/relationships/image" Target="../media/image74.png"/><Relationship Id="rId4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61.png"/><Relationship Id="rId7" Type="http://schemas.openxmlformats.org/officeDocument/2006/relationships/image" Target="../media/image118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7.jpeg"/><Relationship Id="rId5" Type="http://schemas.openxmlformats.org/officeDocument/2006/relationships/image" Target="../media/image74.png"/><Relationship Id="rId4" Type="http://schemas.openxmlformats.org/officeDocument/2006/relationships/image" Target="../media/image62.svg"/><Relationship Id="rId9" Type="http://schemas.openxmlformats.org/officeDocument/2006/relationships/image" Target="../media/image1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61.png"/><Relationship Id="rId7" Type="http://schemas.openxmlformats.org/officeDocument/2006/relationships/image" Target="../media/image12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1.png"/><Relationship Id="rId5" Type="http://schemas.openxmlformats.org/officeDocument/2006/relationships/image" Target="../media/image74.png"/><Relationship Id="rId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61.png"/><Relationship Id="rId7" Type="http://schemas.openxmlformats.org/officeDocument/2006/relationships/image" Target="../media/image1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4.png"/><Relationship Id="rId5" Type="http://schemas.openxmlformats.org/officeDocument/2006/relationships/image" Target="../media/image74.png"/><Relationship Id="rId4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9" Type="http://schemas.openxmlformats.org/officeDocument/2006/relationships/image" Target="../media/image38.jpe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jpe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59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41" Type="http://schemas.openxmlformats.org/officeDocument/2006/relationships/image" Target="../media/image40.jpe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5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8.png"/><Relationship Id="rId51" Type="http://schemas.openxmlformats.org/officeDocument/2006/relationships/image" Target="../media/image50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3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png"/><Relationship Id="rId5" Type="http://schemas.openxmlformats.org/officeDocument/2006/relationships/image" Target="../media/image62.svg"/><Relationship Id="rId10" Type="http://schemas.openxmlformats.org/officeDocument/2006/relationships/image" Target="../media/image78.JPG"/><Relationship Id="rId4" Type="http://schemas.openxmlformats.org/officeDocument/2006/relationships/image" Target="../media/image61.png"/><Relationship Id="rId9" Type="http://schemas.openxmlformats.org/officeDocument/2006/relationships/image" Target="../media/image7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0.png"/><Relationship Id="rId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62.svg"/><Relationship Id="rId10" Type="http://schemas.openxmlformats.org/officeDocument/2006/relationships/image" Target="../media/image86.png"/><Relationship Id="rId4" Type="http://schemas.openxmlformats.org/officeDocument/2006/relationships/image" Target="../media/image61.png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3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4.png"/><Relationship Id="rId5" Type="http://schemas.openxmlformats.org/officeDocument/2006/relationships/image" Target="../media/image62.svg"/><Relationship Id="rId10" Type="http://schemas.openxmlformats.org/officeDocument/2006/relationships/image" Target="../media/image91.JPG"/><Relationship Id="rId4" Type="http://schemas.openxmlformats.org/officeDocument/2006/relationships/image" Target="../media/image61.png"/><Relationship Id="rId9" Type="http://schemas.openxmlformats.org/officeDocument/2006/relationships/image" Target="../media/image9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5393" y="1914425"/>
            <a:ext cx="9619615" cy="1139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«Семейные истории педагогических династий Невского района»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92E11-B79B-94F6-973C-18A577B45B78}"/>
              </a:ext>
            </a:extLst>
          </p:cNvPr>
          <p:cNvSpPr txBox="1"/>
          <p:nvPr/>
        </p:nvSpPr>
        <p:spPr>
          <a:xfrm>
            <a:off x="2525392" y="2859087"/>
            <a:ext cx="9619615" cy="1139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ГБДОУ детский сад №1 комбинированного вида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Заведующий детским садом Коданева О.Г.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Учитель-логопед Климова М.Ю.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8845AC10-60EE-4869-74B2-7BB71126C3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425354" y="2616548"/>
            <a:ext cx="2813153" cy="3129734"/>
            <a:chOff x="-20544" y="-28575"/>
            <a:chExt cx="972806" cy="1309651"/>
          </a:xfrm>
        </p:grpSpPr>
        <p:sp>
          <p:nvSpPr>
            <p:cNvPr id="3" name="Freeform 3"/>
            <p:cNvSpPr/>
            <p:nvPr/>
          </p:nvSpPr>
          <p:spPr>
            <a:xfrm>
              <a:off x="-20544" y="0"/>
              <a:ext cx="952262" cy="1281076"/>
            </a:xfrm>
            <a:custGeom>
              <a:avLst/>
              <a:gdLst/>
              <a:ahLst/>
              <a:cxnLst/>
              <a:rect l="l" t="t" r="r" b="b"/>
              <a:pathLst>
                <a:path w="952262" h="1281076">
                  <a:moveTo>
                    <a:pt x="36859" y="0"/>
                  </a:moveTo>
                  <a:lnTo>
                    <a:pt x="915403" y="0"/>
                  </a:lnTo>
                  <a:cubicBezTo>
                    <a:pt x="925178" y="0"/>
                    <a:pt x="934554" y="3883"/>
                    <a:pt x="941466" y="10796"/>
                  </a:cubicBezTo>
                  <a:cubicBezTo>
                    <a:pt x="948379" y="17708"/>
                    <a:pt x="952262" y="27084"/>
                    <a:pt x="952262" y="36859"/>
                  </a:cubicBezTo>
                  <a:lnTo>
                    <a:pt x="952262" y="1244217"/>
                  </a:lnTo>
                  <a:cubicBezTo>
                    <a:pt x="952262" y="1253992"/>
                    <a:pt x="948379" y="1263368"/>
                    <a:pt x="941466" y="1270280"/>
                  </a:cubicBezTo>
                  <a:cubicBezTo>
                    <a:pt x="934554" y="1277193"/>
                    <a:pt x="925178" y="1281076"/>
                    <a:pt x="915403" y="1281076"/>
                  </a:cubicBezTo>
                  <a:lnTo>
                    <a:pt x="36859" y="1281076"/>
                  </a:lnTo>
                  <a:cubicBezTo>
                    <a:pt x="27084" y="1281076"/>
                    <a:pt x="17708" y="1277193"/>
                    <a:pt x="10796" y="1270280"/>
                  </a:cubicBezTo>
                  <a:cubicBezTo>
                    <a:pt x="3883" y="1263368"/>
                    <a:pt x="0" y="1253992"/>
                    <a:pt x="0" y="1244217"/>
                  </a:cubicBezTo>
                  <a:lnTo>
                    <a:pt x="0" y="36859"/>
                  </a:lnTo>
                  <a:cubicBezTo>
                    <a:pt x="0" y="27084"/>
                    <a:pt x="3883" y="17708"/>
                    <a:pt x="10796" y="10796"/>
                  </a:cubicBezTo>
                  <a:cubicBezTo>
                    <a:pt x="17708" y="3883"/>
                    <a:pt x="27084" y="0"/>
                    <a:pt x="36859" y="0"/>
                  </a:cubicBezTo>
                  <a:close/>
                </a:path>
              </a:pathLst>
            </a:custGeom>
            <a:solidFill>
              <a:srgbClr val="DFD3CA"/>
            </a:solidFill>
          </p:spPr>
          <p:txBody>
            <a:bodyPr/>
            <a:lstStyle/>
            <a:p>
              <a:endParaRPr lang="ru-RU" sz="150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952262" cy="13096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2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0492" y="130539"/>
            <a:ext cx="7896679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5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Три поколения в одной профессии</a:t>
            </a:r>
            <a:endParaRPr lang="en-US" sz="2800" dirty="0">
              <a:solidFill>
                <a:srgbClr val="000000"/>
              </a:solidFill>
              <a:latin typeface="TAN Pearl" panose="020B0604020202020204" charset="0"/>
              <a:ea typeface="TAN Pearl"/>
              <a:cs typeface="TAN Pearl"/>
              <a:sym typeface="TAN Pear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4763" y="4532800"/>
            <a:ext cx="2561442" cy="422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8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Учитель-логопед</a:t>
            </a:r>
            <a:r>
              <a:rPr lang="ru-RU" sz="1242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ctr">
              <a:lnSpc>
                <a:spcPts val="1738"/>
              </a:lnSpc>
              <a:spcBef>
                <a:spcPct val="0"/>
              </a:spcBef>
            </a:pPr>
            <a:r>
              <a:rPr lang="ru-RU" sz="1242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ГБДОУ №10</a:t>
            </a:r>
            <a:endParaRPr lang="en-US" sz="1242" b="1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1292" y="3793887"/>
            <a:ext cx="2301922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  <a:spcBef>
                <a:spcPct val="0"/>
              </a:spcBef>
            </a:pPr>
            <a:r>
              <a:rPr lang="ru-RU" sz="1900" b="1" i="1" spc="-32" dirty="0">
                <a:solidFill>
                  <a:srgbClr val="01010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Климова </a:t>
            </a:r>
          </a:p>
          <a:p>
            <a:pPr algn="ctr">
              <a:lnSpc>
                <a:spcPts val="2235"/>
              </a:lnSpc>
              <a:spcBef>
                <a:spcPct val="0"/>
              </a:spcBef>
            </a:pPr>
            <a:r>
              <a:rPr lang="ru-RU" sz="1900" b="1" i="1" spc="-32" dirty="0">
                <a:solidFill>
                  <a:srgbClr val="01010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Нина Александровна</a:t>
            </a:r>
            <a:endParaRPr lang="en-US" sz="1900" b="1" i="1" spc="-32" dirty="0">
              <a:solidFill>
                <a:srgbClr val="010101"/>
              </a:solidFill>
              <a:latin typeface="Lora Bold Italics"/>
              <a:ea typeface="Lora Bold Italics"/>
              <a:cs typeface="Lora Bold Italics"/>
              <a:sym typeface="Lora Bold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5211" y="5327248"/>
            <a:ext cx="196918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2"/>
              </a:lnSpc>
              <a:spcBef>
                <a:spcPct val="0"/>
              </a:spcBef>
            </a:pPr>
            <a:r>
              <a:rPr lang="ru-RU" sz="12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Стаж </a:t>
            </a:r>
            <a:r>
              <a:rPr lang="ru-RU" sz="13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работы</a:t>
            </a:r>
            <a:r>
              <a:rPr lang="ru-RU" sz="12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 более 42 лет</a:t>
            </a:r>
            <a:endParaRPr lang="en-US" sz="120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675287" y="5124297"/>
            <a:ext cx="2253878" cy="0"/>
          </a:xfrm>
          <a:prstGeom prst="line">
            <a:avLst/>
          </a:prstGeom>
          <a:ln w="38100" cap="flat">
            <a:solidFill>
              <a:srgbClr val="FDFDF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grpSp>
        <p:nvGrpSpPr>
          <p:cNvPr id="18" name="Group 18"/>
          <p:cNvGrpSpPr/>
          <p:nvPr/>
        </p:nvGrpSpPr>
        <p:grpSpPr>
          <a:xfrm>
            <a:off x="3323907" y="2691882"/>
            <a:ext cx="2656393" cy="3054400"/>
            <a:chOff x="0" y="0"/>
            <a:chExt cx="952262" cy="12810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52262" cy="1281076"/>
            </a:xfrm>
            <a:custGeom>
              <a:avLst/>
              <a:gdLst/>
              <a:ahLst/>
              <a:cxnLst/>
              <a:rect l="l" t="t" r="r" b="b"/>
              <a:pathLst>
                <a:path w="952262" h="1281076">
                  <a:moveTo>
                    <a:pt x="36859" y="0"/>
                  </a:moveTo>
                  <a:lnTo>
                    <a:pt x="915403" y="0"/>
                  </a:lnTo>
                  <a:cubicBezTo>
                    <a:pt x="925178" y="0"/>
                    <a:pt x="934554" y="3883"/>
                    <a:pt x="941466" y="10796"/>
                  </a:cubicBezTo>
                  <a:cubicBezTo>
                    <a:pt x="948379" y="17708"/>
                    <a:pt x="952262" y="27084"/>
                    <a:pt x="952262" y="36859"/>
                  </a:cubicBezTo>
                  <a:lnTo>
                    <a:pt x="952262" y="1244217"/>
                  </a:lnTo>
                  <a:cubicBezTo>
                    <a:pt x="952262" y="1253992"/>
                    <a:pt x="948379" y="1263368"/>
                    <a:pt x="941466" y="1270280"/>
                  </a:cubicBezTo>
                  <a:cubicBezTo>
                    <a:pt x="934554" y="1277193"/>
                    <a:pt x="925178" y="1281076"/>
                    <a:pt x="915403" y="1281076"/>
                  </a:cubicBezTo>
                  <a:lnTo>
                    <a:pt x="36859" y="1281076"/>
                  </a:lnTo>
                  <a:cubicBezTo>
                    <a:pt x="27084" y="1281076"/>
                    <a:pt x="17708" y="1277193"/>
                    <a:pt x="10796" y="1270280"/>
                  </a:cubicBezTo>
                  <a:cubicBezTo>
                    <a:pt x="3883" y="1263368"/>
                    <a:pt x="0" y="1253992"/>
                    <a:pt x="0" y="1244217"/>
                  </a:cubicBezTo>
                  <a:lnTo>
                    <a:pt x="0" y="36859"/>
                  </a:lnTo>
                  <a:cubicBezTo>
                    <a:pt x="0" y="27084"/>
                    <a:pt x="3883" y="17708"/>
                    <a:pt x="10796" y="10796"/>
                  </a:cubicBezTo>
                  <a:cubicBezTo>
                    <a:pt x="17708" y="3883"/>
                    <a:pt x="27084" y="0"/>
                    <a:pt x="36859" y="0"/>
                  </a:cubicBezTo>
                  <a:close/>
                </a:path>
              </a:pathLst>
            </a:custGeom>
            <a:solidFill>
              <a:srgbClr val="DFD3CA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952262" cy="13096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2"/>
                </a:lnSpc>
              </a:pPr>
              <a:endParaRPr sz="120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522247" y="3793887"/>
            <a:ext cx="2174222" cy="568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  <a:spcBef>
                <a:spcPct val="0"/>
              </a:spcBef>
            </a:pPr>
            <a:r>
              <a:rPr lang="ru-RU" sz="1900" b="1" i="1" spc="-32" dirty="0">
                <a:solidFill>
                  <a:srgbClr val="01010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Бородулина </a:t>
            </a:r>
          </a:p>
          <a:p>
            <a:pPr algn="ctr">
              <a:lnSpc>
                <a:spcPts val="2235"/>
              </a:lnSpc>
              <a:spcBef>
                <a:spcPct val="0"/>
              </a:spcBef>
            </a:pPr>
            <a:r>
              <a:rPr lang="ru-RU" sz="1900" b="1" i="1" spc="-32" dirty="0">
                <a:solidFill>
                  <a:srgbClr val="01010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Юлия Юрьевна</a:t>
            </a:r>
            <a:endParaRPr lang="en-US" sz="1900" b="1" i="1" spc="-32" dirty="0">
              <a:solidFill>
                <a:srgbClr val="010101"/>
              </a:solidFill>
              <a:latin typeface="Lora Bold Italics"/>
              <a:ea typeface="Lora Bold Italics"/>
              <a:cs typeface="Lora Bold Italics"/>
              <a:sym typeface="Lora Bold Italics"/>
            </a:endParaRPr>
          </a:p>
        </p:txBody>
      </p:sp>
      <p:sp>
        <p:nvSpPr>
          <p:cNvPr id="32" name="AutoShape 32"/>
          <p:cNvSpPr/>
          <p:nvPr/>
        </p:nvSpPr>
        <p:spPr>
          <a:xfrm>
            <a:off x="3532058" y="5116836"/>
            <a:ext cx="2253878" cy="0"/>
          </a:xfrm>
          <a:prstGeom prst="line">
            <a:avLst/>
          </a:prstGeom>
          <a:ln w="38100" cap="flat">
            <a:solidFill>
              <a:srgbClr val="FDFDF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grpSp>
        <p:nvGrpSpPr>
          <p:cNvPr id="33" name="Group 33"/>
          <p:cNvGrpSpPr/>
          <p:nvPr/>
        </p:nvGrpSpPr>
        <p:grpSpPr>
          <a:xfrm>
            <a:off x="6177930" y="2691882"/>
            <a:ext cx="2687472" cy="3054400"/>
            <a:chOff x="0" y="0"/>
            <a:chExt cx="952262" cy="128107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52262" cy="1281076"/>
            </a:xfrm>
            <a:custGeom>
              <a:avLst/>
              <a:gdLst/>
              <a:ahLst/>
              <a:cxnLst/>
              <a:rect l="l" t="t" r="r" b="b"/>
              <a:pathLst>
                <a:path w="952262" h="1281076">
                  <a:moveTo>
                    <a:pt x="36859" y="0"/>
                  </a:moveTo>
                  <a:lnTo>
                    <a:pt x="915403" y="0"/>
                  </a:lnTo>
                  <a:cubicBezTo>
                    <a:pt x="925178" y="0"/>
                    <a:pt x="934554" y="3883"/>
                    <a:pt x="941466" y="10796"/>
                  </a:cubicBezTo>
                  <a:cubicBezTo>
                    <a:pt x="948379" y="17708"/>
                    <a:pt x="952262" y="27084"/>
                    <a:pt x="952262" y="36859"/>
                  </a:cubicBezTo>
                  <a:lnTo>
                    <a:pt x="952262" y="1244217"/>
                  </a:lnTo>
                  <a:cubicBezTo>
                    <a:pt x="952262" y="1253992"/>
                    <a:pt x="948379" y="1263368"/>
                    <a:pt x="941466" y="1270280"/>
                  </a:cubicBezTo>
                  <a:cubicBezTo>
                    <a:pt x="934554" y="1277193"/>
                    <a:pt x="925178" y="1281076"/>
                    <a:pt x="915403" y="1281076"/>
                  </a:cubicBezTo>
                  <a:lnTo>
                    <a:pt x="36859" y="1281076"/>
                  </a:lnTo>
                  <a:cubicBezTo>
                    <a:pt x="27084" y="1281076"/>
                    <a:pt x="17708" y="1277193"/>
                    <a:pt x="10796" y="1270280"/>
                  </a:cubicBezTo>
                  <a:cubicBezTo>
                    <a:pt x="3883" y="1263368"/>
                    <a:pt x="0" y="1253992"/>
                    <a:pt x="0" y="1244217"/>
                  </a:cubicBezTo>
                  <a:lnTo>
                    <a:pt x="0" y="36859"/>
                  </a:lnTo>
                  <a:cubicBezTo>
                    <a:pt x="0" y="27084"/>
                    <a:pt x="3883" y="17708"/>
                    <a:pt x="10796" y="10796"/>
                  </a:cubicBezTo>
                  <a:cubicBezTo>
                    <a:pt x="17708" y="3883"/>
                    <a:pt x="27084" y="0"/>
                    <a:pt x="36859" y="0"/>
                  </a:cubicBezTo>
                  <a:close/>
                </a:path>
              </a:pathLst>
            </a:custGeom>
            <a:solidFill>
              <a:srgbClr val="DFD3CA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952262" cy="13096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2"/>
                </a:lnSpc>
              </a:pPr>
              <a:endParaRPr sz="1200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6328928" y="3810282"/>
            <a:ext cx="2253878" cy="568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  <a:spcBef>
                <a:spcPct val="0"/>
              </a:spcBef>
            </a:pPr>
            <a:r>
              <a:rPr lang="ru-RU" sz="1900" b="1" i="1" spc="-32" dirty="0">
                <a:solidFill>
                  <a:srgbClr val="01010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Климова </a:t>
            </a:r>
          </a:p>
          <a:p>
            <a:pPr algn="ctr">
              <a:lnSpc>
                <a:spcPts val="2235"/>
              </a:lnSpc>
              <a:spcBef>
                <a:spcPct val="0"/>
              </a:spcBef>
            </a:pPr>
            <a:r>
              <a:rPr lang="ru-RU" sz="1900" b="1" i="1" spc="-32" dirty="0">
                <a:solidFill>
                  <a:srgbClr val="01010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Марина Юрьевна</a:t>
            </a:r>
            <a:endParaRPr lang="en-US" sz="1900" b="1" i="1" spc="-32" dirty="0">
              <a:solidFill>
                <a:srgbClr val="010101"/>
              </a:solidFill>
              <a:latin typeface="Lora Bold Italics"/>
              <a:ea typeface="Lora Bold Italics"/>
              <a:cs typeface="Lora Bold Italics"/>
              <a:sym typeface="Lora Bold Italics"/>
            </a:endParaRPr>
          </a:p>
        </p:txBody>
      </p:sp>
      <p:sp>
        <p:nvSpPr>
          <p:cNvPr id="47" name="AutoShape 47"/>
          <p:cNvSpPr/>
          <p:nvPr/>
        </p:nvSpPr>
        <p:spPr>
          <a:xfrm>
            <a:off x="6359632" y="5116836"/>
            <a:ext cx="2253878" cy="0"/>
          </a:xfrm>
          <a:prstGeom prst="line">
            <a:avLst/>
          </a:prstGeom>
          <a:ln w="38100" cap="flat">
            <a:solidFill>
              <a:srgbClr val="FDFDF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grpSp>
        <p:nvGrpSpPr>
          <p:cNvPr id="48" name="Group 48"/>
          <p:cNvGrpSpPr/>
          <p:nvPr/>
        </p:nvGrpSpPr>
        <p:grpSpPr>
          <a:xfrm>
            <a:off x="9024213" y="2684562"/>
            <a:ext cx="2735963" cy="3061720"/>
            <a:chOff x="0" y="0"/>
            <a:chExt cx="952262" cy="128107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952262" cy="1281076"/>
            </a:xfrm>
            <a:custGeom>
              <a:avLst/>
              <a:gdLst/>
              <a:ahLst/>
              <a:cxnLst/>
              <a:rect l="l" t="t" r="r" b="b"/>
              <a:pathLst>
                <a:path w="952262" h="1281076">
                  <a:moveTo>
                    <a:pt x="36859" y="0"/>
                  </a:moveTo>
                  <a:lnTo>
                    <a:pt x="915403" y="0"/>
                  </a:lnTo>
                  <a:cubicBezTo>
                    <a:pt x="925178" y="0"/>
                    <a:pt x="934554" y="3883"/>
                    <a:pt x="941466" y="10796"/>
                  </a:cubicBezTo>
                  <a:cubicBezTo>
                    <a:pt x="948379" y="17708"/>
                    <a:pt x="952262" y="27084"/>
                    <a:pt x="952262" y="36859"/>
                  </a:cubicBezTo>
                  <a:lnTo>
                    <a:pt x="952262" y="1244217"/>
                  </a:lnTo>
                  <a:cubicBezTo>
                    <a:pt x="952262" y="1253992"/>
                    <a:pt x="948379" y="1263368"/>
                    <a:pt x="941466" y="1270280"/>
                  </a:cubicBezTo>
                  <a:cubicBezTo>
                    <a:pt x="934554" y="1277193"/>
                    <a:pt x="925178" y="1281076"/>
                    <a:pt x="915403" y="1281076"/>
                  </a:cubicBezTo>
                  <a:lnTo>
                    <a:pt x="36859" y="1281076"/>
                  </a:lnTo>
                  <a:cubicBezTo>
                    <a:pt x="27084" y="1281076"/>
                    <a:pt x="17708" y="1277193"/>
                    <a:pt x="10796" y="1270280"/>
                  </a:cubicBezTo>
                  <a:cubicBezTo>
                    <a:pt x="3883" y="1263368"/>
                    <a:pt x="0" y="1253992"/>
                    <a:pt x="0" y="1244217"/>
                  </a:cubicBezTo>
                  <a:lnTo>
                    <a:pt x="0" y="36859"/>
                  </a:lnTo>
                  <a:cubicBezTo>
                    <a:pt x="0" y="27084"/>
                    <a:pt x="3883" y="17708"/>
                    <a:pt x="10796" y="10796"/>
                  </a:cubicBezTo>
                  <a:cubicBezTo>
                    <a:pt x="17708" y="3883"/>
                    <a:pt x="27084" y="0"/>
                    <a:pt x="36859" y="0"/>
                  </a:cubicBezTo>
                  <a:close/>
                </a:path>
              </a:pathLst>
            </a:custGeom>
            <a:solidFill>
              <a:srgbClr val="DFD3CA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952262" cy="13096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2"/>
                </a:lnSpc>
              </a:pPr>
              <a:endParaRPr sz="1200"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9032382" y="3793887"/>
            <a:ext cx="267485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  <a:spcBef>
                <a:spcPct val="0"/>
              </a:spcBef>
            </a:pPr>
            <a:r>
              <a:rPr lang="ru-RU" sz="1900" b="1" i="1" spc="-32" dirty="0">
                <a:solidFill>
                  <a:srgbClr val="01010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Бородулина </a:t>
            </a:r>
          </a:p>
          <a:p>
            <a:pPr algn="ctr">
              <a:lnSpc>
                <a:spcPts val="2235"/>
              </a:lnSpc>
              <a:spcBef>
                <a:spcPct val="0"/>
              </a:spcBef>
            </a:pPr>
            <a:r>
              <a:rPr lang="ru-RU" sz="1900" b="1" i="1" spc="-32" dirty="0">
                <a:solidFill>
                  <a:srgbClr val="010101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Александра Андреевна</a:t>
            </a:r>
            <a:endParaRPr lang="en-US" sz="1900" b="1" i="1" spc="-32" dirty="0">
              <a:solidFill>
                <a:srgbClr val="010101"/>
              </a:solidFill>
              <a:latin typeface="Lora Bold Italics"/>
              <a:ea typeface="Lora Bold Italics"/>
              <a:cs typeface="Lora Bold Italics"/>
              <a:sym typeface="Lora Bold Italics"/>
            </a:endParaRPr>
          </a:p>
        </p:txBody>
      </p:sp>
      <p:sp>
        <p:nvSpPr>
          <p:cNvPr id="62" name="AutoShape 62"/>
          <p:cNvSpPr/>
          <p:nvPr/>
        </p:nvSpPr>
        <p:spPr>
          <a:xfrm>
            <a:off x="9265255" y="5116836"/>
            <a:ext cx="2253878" cy="0"/>
          </a:xfrm>
          <a:prstGeom prst="line">
            <a:avLst/>
          </a:prstGeom>
          <a:ln w="38100" cap="flat">
            <a:solidFill>
              <a:srgbClr val="FDFDF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3" name="Freeform 63"/>
          <p:cNvSpPr/>
          <p:nvPr/>
        </p:nvSpPr>
        <p:spPr>
          <a:xfrm>
            <a:off x="8826946" y="-1627752"/>
            <a:ext cx="5793750" cy="4234705"/>
          </a:xfrm>
          <a:custGeom>
            <a:avLst/>
            <a:gdLst/>
            <a:ahLst/>
            <a:cxnLst/>
            <a:rect l="l" t="t" r="r" b="b"/>
            <a:pathLst>
              <a:path w="8690625" h="6352057">
                <a:moveTo>
                  <a:pt x="0" y="0"/>
                </a:moveTo>
                <a:lnTo>
                  <a:pt x="8690625" y="0"/>
                </a:lnTo>
                <a:lnTo>
                  <a:pt x="8690625" y="6352057"/>
                </a:lnTo>
                <a:lnTo>
                  <a:pt x="0" y="6352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4" name="TextBox 64"/>
          <p:cNvSpPr txBox="1"/>
          <p:nvPr/>
        </p:nvSpPr>
        <p:spPr>
          <a:xfrm>
            <a:off x="260493" y="1019466"/>
            <a:ext cx="10182025" cy="281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14"/>
              </a:lnSpc>
              <a:spcBef>
                <a:spcPct val="0"/>
              </a:spcBef>
            </a:pPr>
            <a:r>
              <a:rPr lang="ru-RU" sz="24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Учитель-логопед - дело, ставшее призванием</a:t>
            </a:r>
            <a:endParaRPr lang="en-US" sz="240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2136207-5EE4-4F3B-B598-734BB93FB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516" y="1669323"/>
            <a:ext cx="1896057" cy="1973448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innerShdw blurRad="63500" dist="50800" dir="16200000">
              <a:schemeClr val="bg1">
                <a:alpha val="50000"/>
              </a:schemeClr>
            </a:inn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464A6FB-7913-4229-80D5-33386B053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359" y="1638281"/>
            <a:ext cx="2002434" cy="1988282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2FED36E-66F9-4681-9043-A43D26BFF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208" y="1659928"/>
            <a:ext cx="2037248" cy="1990841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70" name="TextBox 9">
            <a:extLst>
              <a:ext uri="{FF2B5EF4-FFF2-40B4-BE49-F238E27FC236}">
                <a16:creationId xmlns:a16="http://schemas.microsoft.com/office/drawing/2014/main" id="{23F8AA85-DB6D-441D-BAA6-396F8AFA5C4D}"/>
              </a:ext>
            </a:extLst>
          </p:cNvPr>
          <p:cNvSpPr txBox="1"/>
          <p:nvPr/>
        </p:nvSpPr>
        <p:spPr>
          <a:xfrm>
            <a:off x="3337909" y="4548680"/>
            <a:ext cx="2591294" cy="422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8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Учитель-логопед</a:t>
            </a:r>
            <a:r>
              <a:rPr lang="ru-RU" sz="1242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ctr">
              <a:lnSpc>
                <a:spcPts val="1738"/>
              </a:lnSpc>
              <a:spcBef>
                <a:spcPct val="0"/>
              </a:spcBef>
            </a:pPr>
            <a:r>
              <a:rPr lang="ru-RU" sz="1242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ГБДОУ №10</a:t>
            </a:r>
            <a:endParaRPr lang="en-US" sz="1242" b="1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" name="TextBox 9">
            <a:extLst>
              <a:ext uri="{FF2B5EF4-FFF2-40B4-BE49-F238E27FC236}">
                <a16:creationId xmlns:a16="http://schemas.microsoft.com/office/drawing/2014/main" id="{ADE9D639-7D4D-4176-8559-ABECEDF681E6}"/>
              </a:ext>
            </a:extLst>
          </p:cNvPr>
          <p:cNvSpPr txBox="1"/>
          <p:nvPr/>
        </p:nvSpPr>
        <p:spPr>
          <a:xfrm>
            <a:off x="6312946" y="4515342"/>
            <a:ext cx="2285842" cy="422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8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Учитель-логопед</a:t>
            </a:r>
            <a:r>
              <a:rPr lang="ru-RU" sz="1242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ctr">
              <a:lnSpc>
                <a:spcPts val="1738"/>
              </a:lnSpc>
              <a:spcBef>
                <a:spcPct val="0"/>
              </a:spcBef>
            </a:pPr>
            <a:r>
              <a:rPr lang="ru-RU" sz="1242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ГБДОУ №1</a:t>
            </a:r>
            <a:endParaRPr lang="en-US" sz="1242" b="1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2" name="TextBox 9">
            <a:extLst>
              <a:ext uri="{FF2B5EF4-FFF2-40B4-BE49-F238E27FC236}">
                <a16:creationId xmlns:a16="http://schemas.microsoft.com/office/drawing/2014/main" id="{E11A3FCF-8193-4ABA-B071-F359624ECC43}"/>
              </a:ext>
            </a:extLst>
          </p:cNvPr>
          <p:cNvSpPr txBox="1"/>
          <p:nvPr/>
        </p:nvSpPr>
        <p:spPr>
          <a:xfrm>
            <a:off x="9142810" y="4508103"/>
            <a:ext cx="2454022" cy="422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8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Учитель-логопед</a:t>
            </a:r>
          </a:p>
          <a:p>
            <a:pPr algn="ctr">
              <a:lnSpc>
                <a:spcPts val="1738"/>
              </a:lnSpc>
              <a:spcBef>
                <a:spcPct val="0"/>
              </a:spcBef>
            </a:pPr>
            <a:r>
              <a:rPr lang="ru-RU" sz="1242" b="1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 ГБДОУ №113</a:t>
            </a:r>
            <a:endParaRPr lang="en-US" sz="1242" b="1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5" name="TextBox 14">
            <a:extLst>
              <a:ext uri="{FF2B5EF4-FFF2-40B4-BE49-F238E27FC236}">
                <a16:creationId xmlns:a16="http://schemas.microsoft.com/office/drawing/2014/main" id="{3F37FC77-92AC-4ACC-9D20-B736D0A96DDD}"/>
              </a:ext>
            </a:extLst>
          </p:cNvPr>
          <p:cNvSpPr txBox="1"/>
          <p:nvPr/>
        </p:nvSpPr>
        <p:spPr>
          <a:xfrm>
            <a:off x="3645768" y="5318689"/>
            <a:ext cx="1989495" cy="183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2"/>
              </a:lnSpc>
              <a:spcBef>
                <a:spcPct val="0"/>
              </a:spcBef>
            </a:pPr>
            <a:r>
              <a:rPr lang="ru-RU" sz="12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Стаж работы более 27 лет</a:t>
            </a:r>
            <a:endParaRPr lang="en-US" sz="120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" name="TextBox 14">
            <a:extLst>
              <a:ext uri="{FF2B5EF4-FFF2-40B4-BE49-F238E27FC236}">
                <a16:creationId xmlns:a16="http://schemas.microsoft.com/office/drawing/2014/main" id="{6177377E-AA23-4FEA-8E24-63328D6A7B86}"/>
              </a:ext>
            </a:extLst>
          </p:cNvPr>
          <p:cNvSpPr txBox="1"/>
          <p:nvPr/>
        </p:nvSpPr>
        <p:spPr>
          <a:xfrm>
            <a:off x="6498650" y="5321803"/>
            <a:ext cx="1975841" cy="183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2"/>
              </a:lnSpc>
              <a:spcBef>
                <a:spcPct val="0"/>
              </a:spcBef>
            </a:pPr>
            <a:r>
              <a:rPr lang="ru-RU" sz="12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Стаж работы более 21 года</a:t>
            </a:r>
            <a:endParaRPr lang="en-US" sz="120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4" name="TextBox 14">
            <a:extLst>
              <a:ext uri="{FF2B5EF4-FFF2-40B4-BE49-F238E27FC236}">
                <a16:creationId xmlns:a16="http://schemas.microsoft.com/office/drawing/2014/main" id="{09151EBD-56B1-4593-9C6B-CE0A7ACC642E}"/>
              </a:ext>
            </a:extLst>
          </p:cNvPr>
          <p:cNvSpPr txBox="1"/>
          <p:nvPr/>
        </p:nvSpPr>
        <p:spPr>
          <a:xfrm>
            <a:off x="9450372" y="5318689"/>
            <a:ext cx="1984292" cy="183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62"/>
              </a:lnSpc>
              <a:spcBef>
                <a:spcPct val="0"/>
              </a:spcBef>
            </a:pPr>
            <a:r>
              <a:rPr lang="ru-RU" sz="12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Стаж работы 6 месяцев</a:t>
            </a:r>
            <a:endParaRPr lang="en-US" sz="120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396654-A357-0C6A-27CB-EE43835341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14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8926" t="30035" r="9508" b="16210"/>
          <a:stretch/>
        </p:blipFill>
        <p:spPr>
          <a:xfrm>
            <a:off x="9373570" y="1568376"/>
            <a:ext cx="2037248" cy="2038154"/>
          </a:xfrm>
          <a:prstGeom prst="ellipse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1B42730A-EEBB-3B48-852E-303CCE3DCEAF}"/>
              </a:ext>
            </a:extLst>
          </p:cNvPr>
          <p:cNvSpPr/>
          <p:nvPr/>
        </p:nvSpPr>
        <p:spPr>
          <a:xfrm>
            <a:off x="0" y="-193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130805" y="1938"/>
            <a:ext cx="5018142" cy="167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76">
              <a:lnSpc>
                <a:spcPts val="7074"/>
              </a:lnSpc>
              <a:spcBef>
                <a:spcPct val="0"/>
              </a:spcBef>
            </a:pPr>
            <a:endParaRPr lang="ru-RU" sz="2667" dirty="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  <a:p>
            <a:pPr defTabSz="609576">
              <a:lnSpc>
                <a:spcPts val="7074"/>
              </a:lnSpc>
              <a:spcBef>
                <a:spcPct val="0"/>
              </a:spcBef>
            </a:pPr>
            <a:endParaRPr lang="en-US" sz="2667" dirty="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6541101" y="736908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5279343" y="147186"/>
            <a:ext cx="1191058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2233682"/>
            <a:ext cx="3037010" cy="3527419"/>
            <a:chOff x="0" y="0"/>
            <a:chExt cx="5466081" cy="6348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38262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2045" r="-22045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21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040410" y="2233682"/>
            <a:ext cx="3030735" cy="3529528"/>
            <a:chOff x="-11632" y="-14543"/>
            <a:chExt cx="5477712" cy="6363275"/>
          </a:xfrm>
        </p:grpSpPr>
        <p:sp>
          <p:nvSpPr>
            <p:cNvPr id="13" name="Freeform 13"/>
            <p:cNvSpPr/>
            <p:nvPr/>
          </p:nvSpPr>
          <p:spPr>
            <a:xfrm>
              <a:off x="-11632" y="-14543"/>
              <a:ext cx="5466081" cy="6363275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r="-22045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19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082369" y="2242507"/>
            <a:ext cx="3037009" cy="3528125"/>
            <a:chOff x="0" y="0"/>
            <a:chExt cx="546608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t="-28124" b="-28124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9137257" y="2246374"/>
            <a:ext cx="3032777" cy="3523208"/>
            <a:chOff x="0" y="0"/>
            <a:chExt cx="546608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l="-12138" r="-31951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37597" y="5217957"/>
            <a:ext cx="2544535" cy="258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76">
              <a:lnSpc>
                <a:spcPts val="2018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 Открытое занятие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574854" y="5213958"/>
            <a:ext cx="1857987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76">
              <a:lnSpc>
                <a:spcPts val="2018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Семинар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635669" y="5232026"/>
            <a:ext cx="1857987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76">
              <a:lnSpc>
                <a:spcPts val="2018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Мастер-класс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445842" y="5232026"/>
            <a:ext cx="2270186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76">
              <a:lnSpc>
                <a:spcPts val="2018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Участие в семинаре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1" name="AutoShape 41"/>
          <p:cNvSpPr/>
          <p:nvPr/>
        </p:nvSpPr>
        <p:spPr>
          <a:xfrm>
            <a:off x="0" y="6598368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7B9A362-72C7-4A85-8D3A-C88E9939045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83" t="20004" r="4481" b="10373"/>
          <a:stretch/>
        </p:blipFill>
        <p:spPr>
          <a:xfrm>
            <a:off x="137597" y="2387735"/>
            <a:ext cx="2723793" cy="26093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574E563-AF19-4A56-B494-B5F78033F8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118" t="16935" r="12874" b="-233"/>
          <a:stretch/>
        </p:blipFill>
        <p:spPr>
          <a:xfrm>
            <a:off x="3191005" y="2397387"/>
            <a:ext cx="2697094" cy="263564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D4B4D63-D12E-481E-BA9F-4AB3302CCF5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28" t="14860" r="7310" b="18358"/>
          <a:stretch/>
        </p:blipFill>
        <p:spPr>
          <a:xfrm>
            <a:off x="9274662" y="2381872"/>
            <a:ext cx="2712869" cy="2651159"/>
          </a:xfrm>
          <a:prstGeom prst="rect">
            <a:avLst/>
          </a:prstGeom>
        </p:spPr>
      </p:pic>
      <p:sp>
        <p:nvSpPr>
          <p:cNvPr id="47" name="TextBox 64">
            <a:extLst>
              <a:ext uri="{FF2B5EF4-FFF2-40B4-BE49-F238E27FC236}">
                <a16:creationId xmlns:a16="http://schemas.microsoft.com/office/drawing/2014/main" id="{9B62C24A-4361-4A2D-A708-AB43FC087B99}"/>
              </a:ext>
            </a:extLst>
          </p:cNvPr>
          <p:cNvSpPr txBox="1"/>
          <p:nvPr/>
        </p:nvSpPr>
        <p:spPr>
          <a:xfrm>
            <a:off x="44193" y="1365862"/>
            <a:ext cx="1201700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1970">
              <a:spcBef>
                <a:spcPct val="0"/>
              </a:spcBef>
            </a:pPr>
            <a:r>
              <a:rPr lang="ru-RU" sz="20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Основатели семейных образовательных традиций – активные педагоги - молодые члены семьи, которые продолжают дело с новыми идеями   </a:t>
            </a:r>
            <a:endParaRPr lang="en-US" sz="200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C3D742-3278-AC1D-78AF-1478169A10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3489" y="2387735"/>
            <a:ext cx="2738326" cy="2645296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8EE5F753-FD32-C6C5-CA03-818C6C4D585B}"/>
              </a:ext>
            </a:extLst>
          </p:cNvPr>
          <p:cNvSpPr txBox="1"/>
          <p:nvPr/>
        </p:nvSpPr>
        <p:spPr>
          <a:xfrm>
            <a:off x="56209" y="-110507"/>
            <a:ext cx="7896679" cy="1174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5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Профессиональное мастерство</a:t>
            </a:r>
          </a:p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в каждом из нас</a:t>
            </a:r>
            <a:endParaRPr lang="en-US" sz="2800" dirty="0">
              <a:solidFill>
                <a:srgbClr val="000000"/>
              </a:solidFill>
              <a:latin typeface="TAN Pearl" panose="020B0604020202020204" charset="0"/>
              <a:ea typeface="TAN Pearl"/>
              <a:cs typeface="TAN Pearl"/>
              <a:sym typeface="TAN Pear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EA979F-B96B-CF40-4BE5-6C1DD5D55E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152870" y="313594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3961811" y="92491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 rot="-10800000">
            <a:off x="491722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 rot="-10800000">
            <a:off x="2736303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Freeform 17"/>
          <p:cNvSpPr/>
          <p:nvPr/>
        </p:nvSpPr>
        <p:spPr>
          <a:xfrm rot="-10800000">
            <a:off x="4976886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9" name="Freeform 29"/>
          <p:cNvSpPr/>
          <p:nvPr/>
        </p:nvSpPr>
        <p:spPr>
          <a:xfrm rot="-10800000">
            <a:off x="9455700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5" name="TextBox 35"/>
          <p:cNvSpPr txBox="1"/>
          <p:nvPr/>
        </p:nvSpPr>
        <p:spPr>
          <a:xfrm>
            <a:off x="34633" y="1147717"/>
            <a:ext cx="1212273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06">
              <a:spcBef>
                <a:spcPct val="0"/>
              </a:spcBef>
            </a:pPr>
            <a:r>
              <a:rPr lang="ru-RU" sz="20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Главный ориентир семейной педагогической истории: педагог, наставник и источник вдохновения для нескольких поколений. «Её уроки — наша прочная основа»</a:t>
            </a:r>
          </a:p>
        </p:txBody>
      </p:sp>
      <p:grpSp>
        <p:nvGrpSpPr>
          <p:cNvPr id="49" name="Group 6">
            <a:extLst>
              <a:ext uri="{FF2B5EF4-FFF2-40B4-BE49-F238E27FC236}">
                <a16:creationId xmlns:a16="http://schemas.microsoft.com/office/drawing/2014/main" id="{9C48A48B-F0C6-25F5-AC16-2DEA1AAABF42}"/>
              </a:ext>
            </a:extLst>
          </p:cNvPr>
          <p:cNvGrpSpPr>
            <a:grpSpLocks noChangeAspect="1"/>
          </p:cNvGrpSpPr>
          <p:nvPr/>
        </p:nvGrpSpPr>
        <p:grpSpPr>
          <a:xfrm>
            <a:off x="8216559" y="1979591"/>
            <a:ext cx="3650819" cy="4241193"/>
            <a:chOff x="0" y="0"/>
            <a:chExt cx="5466080" cy="6350000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117DA2AF-2795-239C-D6FB-D6DA3CB5896A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48035C26-546D-284C-6DEC-568B8D1875F5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r="-22045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3506AD40-8533-52DA-B9CC-F7776506DBCF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519F0482-488D-78B1-CF70-2D95C4CB8199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8981394" y="5528574"/>
            <a:ext cx="241491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6">
              <a:lnSpc>
                <a:spcPts val="2019"/>
              </a:lnSpc>
              <a:spcBef>
                <a:spcPct val="0"/>
              </a:spcBef>
            </a:pPr>
            <a:r>
              <a:rPr lang="en-US" sz="1442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Взаимная поддержка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10D9988D-858F-9A83-4D79-C2D707651649}"/>
              </a:ext>
            </a:extLst>
          </p:cNvPr>
          <p:cNvGrpSpPr>
            <a:grpSpLocks noChangeAspect="1"/>
          </p:cNvGrpSpPr>
          <p:nvPr/>
        </p:nvGrpSpPr>
        <p:grpSpPr>
          <a:xfrm>
            <a:off x="4158170" y="1979591"/>
            <a:ext cx="3650819" cy="4241193"/>
            <a:chOff x="0" y="0"/>
            <a:chExt cx="5466080" cy="6350000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CFA449C-0BB6-41B4-C0CA-431BAF745402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1DC548D0-A339-24ED-C462-1DA889063F88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r="-22045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B96CACD4-CFFC-7C29-988B-49A1410EF244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B00547B-537E-8A3B-65C4-140F5943D666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8954" y="1967791"/>
            <a:ext cx="3650819" cy="4241193"/>
            <a:chOff x="0" y="0"/>
            <a:chExt cx="546608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r="-22045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5" name="TextBox 38">
            <a:extLst>
              <a:ext uri="{FF2B5EF4-FFF2-40B4-BE49-F238E27FC236}">
                <a16:creationId xmlns:a16="http://schemas.microsoft.com/office/drawing/2014/main" id="{E296DB31-64BF-C910-79A7-FC1B63425945}"/>
              </a:ext>
            </a:extLst>
          </p:cNvPr>
          <p:cNvSpPr txBox="1"/>
          <p:nvPr/>
        </p:nvSpPr>
        <p:spPr>
          <a:xfrm>
            <a:off x="4450339" y="5536864"/>
            <a:ext cx="3039763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6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latin typeface="Lora"/>
                <a:ea typeface="Lora"/>
                <a:cs typeface="Lora"/>
                <a:sym typeface="Lora"/>
              </a:rPr>
              <a:t>Три поколения вместе</a:t>
            </a:r>
            <a:endParaRPr lang="en-US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AD293F5C-5558-37CB-B7DC-0B51EE2337D9}"/>
              </a:ext>
            </a:extLst>
          </p:cNvPr>
          <p:cNvSpPr txBox="1"/>
          <p:nvPr/>
        </p:nvSpPr>
        <p:spPr>
          <a:xfrm>
            <a:off x="194702" y="5506016"/>
            <a:ext cx="368052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6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Сёстры – первые логопеды </a:t>
            </a:r>
          </a:p>
          <a:p>
            <a:pPr algn="ctr" defTabSz="609606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в семье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3F547C-00C5-4F85-BC36-465035B136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519" t="31518" r="45672" b="39885"/>
          <a:stretch/>
        </p:blipFill>
        <p:spPr>
          <a:xfrm>
            <a:off x="8402301" y="2190177"/>
            <a:ext cx="3256059" cy="3135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70E4E1-6999-4AE5-A89C-02EC873893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873" t="13925" r="18290" b="29192"/>
          <a:stretch/>
        </p:blipFill>
        <p:spPr>
          <a:xfrm>
            <a:off x="276505" y="2178376"/>
            <a:ext cx="3380264" cy="3146116"/>
          </a:xfrm>
          <a:prstGeom prst="rect">
            <a:avLst/>
          </a:prstGeom>
        </p:spPr>
      </p:pic>
      <p:sp>
        <p:nvSpPr>
          <p:cNvPr id="37" name="Text 0">
            <a:extLst>
              <a:ext uri="{FF2B5EF4-FFF2-40B4-BE49-F238E27FC236}">
                <a16:creationId xmlns:a16="http://schemas.microsoft.com/office/drawing/2014/main" id="{E453EF72-A99F-48B9-B355-EA1B1397EA5B}"/>
              </a:ext>
            </a:extLst>
          </p:cNvPr>
          <p:cNvSpPr/>
          <p:nvPr/>
        </p:nvSpPr>
        <p:spPr>
          <a:xfrm>
            <a:off x="-568670" y="68799"/>
            <a:ext cx="4443901" cy="870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/>
            <a:r>
              <a:rPr lang="ru-RU" sz="2800" kern="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TAN Pearl" panose="020B0604020202020204" charset="0"/>
              </a:rPr>
              <a:t>М</a:t>
            </a:r>
            <a:r>
              <a:rPr lang="en-US" sz="2800" kern="0" dirty="0" err="1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TAN Pearl" panose="020B0604020202020204" charset="0"/>
              </a:rPr>
              <a:t>ама</a:t>
            </a:r>
            <a:r>
              <a:rPr lang="en-US" sz="2800" kern="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TAN Pearl" panose="020B0604020202020204" charset="0"/>
              </a:rPr>
              <a:t> — </a:t>
            </a:r>
            <a:r>
              <a:rPr lang="en-US" sz="2800" kern="0" dirty="0" err="1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TAN Pearl" panose="020B0604020202020204" charset="0"/>
              </a:rPr>
              <a:t>сердце</a:t>
            </a:r>
            <a:r>
              <a:rPr lang="en-US" sz="2800" kern="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TAN Pearl" panose="020B0604020202020204" charset="0"/>
              </a:rPr>
              <a:t> </a:t>
            </a:r>
            <a:endParaRPr lang="ru-RU" sz="2800" kern="0" dirty="0">
              <a:solidFill>
                <a:srgbClr val="0C0D0F"/>
              </a:solidFill>
              <a:latin typeface="Lora" pitchFamily="2" charset="-52"/>
              <a:ea typeface="Inter" pitchFamily="34" charset="-122"/>
              <a:cs typeface="TAN Pearl" panose="020B0604020202020204" charset="0"/>
            </a:endParaRPr>
          </a:p>
          <a:p>
            <a:pPr algn="ctr" defTabSz="761970"/>
            <a:r>
              <a:rPr lang="ru-RU" sz="2800" kern="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TAN Pearl" panose="020B0604020202020204" charset="0"/>
              </a:rPr>
              <a:t>нашей </a:t>
            </a:r>
            <a:r>
              <a:rPr lang="en-US" sz="2800" kern="0" dirty="0" err="1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TAN Pearl" panose="020B0604020202020204" charset="0"/>
              </a:rPr>
              <a:t>династии</a:t>
            </a:r>
            <a:endParaRPr lang="en-US" sz="2800" kern="0" dirty="0">
              <a:solidFill>
                <a:prstClr val="black"/>
              </a:solidFill>
              <a:latin typeface="Lora" pitchFamily="2" charset="-52"/>
              <a:cs typeface="TAN Pearl" panose="020B0604020202020204" charset="0"/>
            </a:endParaRPr>
          </a:p>
        </p:txBody>
      </p:sp>
      <p:sp>
        <p:nvSpPr>
          <p:cNvPr id="39" name="AutoShape 41">
            <a:extLst>
              <a:ext uri="{FF2B5EF4-FFF2-40B4-BE49-F238E27FC236}">
                <a16:creationId xmlns:a16="http://schemas.microsoft.com/office/drawing/2014/main" id="{333E558D-BA2D-4364-BE01-7358F37C1BE7}"/>
              </a:ext>
            </a:extLst>
          </p:cNvPr>
          <p:cNvSpPr/>
          <p:nvPr/>
        </p:nvSpPr>
        <p:spPr>
          <a:xfrm>
            <a:off x="-86292" y="6547315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8E285C-04A4-3378-ACA7-DAA560622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16" t="-8917" r="15633" b="13301"/>
          <a:stretch/>
        </p:blipFill>
        <p:spPr>
          <a:xfrm>
            <a:off x="4315307" y="1848086"/>
            <a:ext cx="3265720" cy="34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09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56C23-3B41-8305-B78C-1E8B684F1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10ADCC34-46FB-F523-ECCC-35789D4F0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666723-6EAB-57E6-0BFD-2808710B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19" y="184210"/>
            <a:ext cx="6350570" cy="63297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FABF57A0-D364-FA4A-2E1E-D8956D16E78B}"/>
              </a:ext>
            </a:extLst>
          </p:cNvPr>
          <p:cNvSpPr/>
          <p:nvPr/>
        </p:nvSpPr>
        <p:spPr>
          <a:xfrm>
            <a:off x="7972053" y="227273"/>
            <a:ext cx="4219947" cy="18289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480FFD3-48B7-5827-4AF9-D70D32DBFA0F}"/>
              </a:ext>
            </a:extLst>
          </p:cNvPr>
          <p:cNvSpPr/>
          <p:nvPr/>
        </p:nvSpPr>
        <p:spPr>
          <a:xfrm>
            <a:off x="6757495" y="6176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6BF666-3A00-9442-384D-EF334CA7B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77" y="265206"/>
            <a:ext cx="5999354" cy="62487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26F0E4-4493-2C7B-0D76-21FD8A141E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t="18810" b="24805"/>
          <a:stretch>
            <a:fillRect/>
          </a:stretch>
        </p:blipFill>
        <p:spPr>
          <a:xfrm>
            <a:off x="1858142" y="987526"/>
            <a:ext cx="1487912" cy="1465650"/>
          </a:xfrm>
          <a:prstGeom prst="ellipse">
            <a:avLst/>
          </a:prstGeom>
          <a:solidFill>
            <a:srgbClr val="FFCCCC"/>
          </a:solidFill>
          <a:effectLst>
            <a:glow rad="101600">
              <a:srgbClr val="FFCCCC">
                <a:alpha val="60000"/>
              </a:srgb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3CAE47-37D6-7FAB-F787-DDAFA3E1D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9" t="10237" r="17803" b="27202"/>
          <a:stretch>
            <a:fillRect/>
          </a:stretch>
        </p:blipFill>
        <p:spPr>
          <a:xfrm>
            <a:off x="3796970" y="1123606"/>
            <a:ext cx="1487912" cy="1460847"/>
          </a:xfrm>
          <a:prstGeom prst="ellipse">
            <a:avLst/>
          </a:prstGeom>
          <a:solidFill>
            <a:srgbClr val="FFCCCC"/>
          </a:solidFill>
          <a:effectLst>
            <a:glow rad="101600">
              <a:srgbClr val="FFCCCC">
                <a:alpha val="60000"/>
              </a:srgb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28C905-8279-2BB8-3353-91DA9754E4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2" r="16298" b="39953"/>
          <a:stretch>
            <a:fillRect/>
          </a:stretch>
        </p:blipFill>
        <p:spPr>
          <a:xfrm>
            <a:off x="4421034" y="2807898"/>
            <a:ext cx="1520896" cy="1465650"/>
          </a:xfrm>
          <a:prstGeom prst="ellipse">
            <a:avLst/>
          </a:prstGeom>
          <a:solidFill>
            <a:srgbClr val="FFCCCC"/>
          </a:solidFill>
          <a:effectLst>
            <a:glow rad="101600">
              <a:srgbClr val="FFCCCC">
                <a:alpha val="60000"/>
              </a:srgb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019B91-16CD-983C-615C-D59B9FFAFB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08" b="22216"/>
          <a:stretch>
            <a:fillRect/>
          </a:stretch>
        </p:blipFill>
        <p:spPr>
          <a:xfrm>
            <a:off x="851155" y="2738737"/>
            <a:ext cx="1421269" cy="1466532"/>
          </a:xfrm>
          <a:prstGeom prst="ellipse">
            <a:avLst/>
          </a:prstGeom>
          <a:solidFill>
            <a:srgbClr val="FFCCCC"/>
          </a:solidFill>
          <a:effectLst>
            <a:glow rad="101600">
              <a:srgbClr val="FFCCCC">
                <a:alpha val="60000"/>
              </a:srgbClr>
            </a:glow>
          </a:effectLst>
        </p:spPr>
      </p:pic>
      <p:sp>
        <p:nvSpPr>
          <p:cNvPr id="17" name="Text 0">
            <a:extLst>
              <a:ext uri="{FF2B5EF4-FFF2-40B4-BE49-F238E27FC236}">
                <a16:creationId xmlns:a16="http://schemas.microsoft.com/office/drawing/2014/main" id="{97ABA61C-9426-6F86-1CE9-8857614F4426}"/>
              </a:ext>
            </a:extLst>
          </p:cNvPr>
          <p:cNvSpPr/>
          <p:nvPr/>
        </p:nvSpPr>
        <p:spPr>
          <a:xfrm>
            <a:off x="7948554" y="1386674"/>
            <a:ext cx="2451548" cy="1728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7"/>
              </a:lnSpc>
            </a:pPr>
            <a:endParaRPr lang="en-US" sz="2800" dirty="0">
              <a:latin typeface="TAN Pearl" panose="020B0604020202020204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0AB4E53F-AA45-B65E-8867-387F999D52D3}"/>
              </a:ext>
            </a:extLst>
          </p:cNvPr>
          <p:cNvSpPr txBox="1"/>
          <p:nvPr/>
        </p:nvSpPr>
        <p:spPr>
          <a:xfrm>
            <a:off x="7704283" y="701208"/>
            <a:ext cx="5018142" cy="77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Ольга Германовна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ra" pitchFamily="2" charset="-52"/>
              <a:ea typeface="TAN Pearl"/>
              <a:cs typeface="TAN Pearl"/>
              <a:sym typeface="TAN Pearl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618E31E7-36CD-9280-A7B9-F78AF194AAB1}"/>
              </a:ext>
            </a:extLst>
          </p:cNvPr>
          <p:cNvSpPr txBox="1"/>
          <p:nvPr/>
        </p:nvSpPr>
        <p:spPr>
          <a:xfrm>
            <a:off x="7704283" y="263068"/>
            <a:ext cx="5018142" cy="77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Коданева</a:t>
            </a: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91F88A72-15B7-D7F5-FB52-E9C13B7939DB}"/>
              </a:ext>
            </a:extLst>
          </p:cNvPr>
          <p:cNvSpPr/>
          <p:nvPr/>
        </p:nvSpPr>
        <p:spPr>
          <a:xfrm>
            <a:off x="7309608" y="1788642"/>
            <a:ext cx="45360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76197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Коданева Ольга Германовна – заведующий детским садом ГБДОУ №1 Невского района.</a:t>
            </a:r>
          </a:p>
          <a:p>
            <a:pPr marL="0" marR="0" lvl="0" indent="0" algn="just" defTabSz="76197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kern="0" dirty="0">
              <a:solidFill>
                <a:schemeClr val="bg2">
                  <a:lumMod val="10000"/>
                </a:schemeClr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algn="just" defTabSz="761970">
              <a:lnSpc>
                <a:spcPts val="2375"/>
              </a:lnSpc>
              <a:defRPr/>
            </a:pP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Михнина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 Юлия Андреевна (дочь</a:t>
            </a: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 – учитель-логопед образовательного центра «Протон» Москвы.</a:t>
            </a:r>
          </a:p>
          <a:p>
            <a:pPr algn="just" defTabSz="761970">
              <a:lnSpc>
                <a:spcPts val="2375"/>
              </a:lnSpc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algn="just" defTabSz="761970">
              <a:lnSpc>
                <a:spcPts val="2375"/>
              </a:lnSpc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Кузнецова Елена Валерьевна (сестра) – воспитатель ГБДОУ детский сад №25 Невского района.</a:t>
            </a:r>
          </a:p>
          <a:p>
            <a:pPr algn="just" defTabSz="761970">
              <a:lnSpc>
                <a:spcPts val="2375"/>
              </a:lnSpc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algn="just" defTabSz="761970">
              <a:lnSpc>
                <a:spcPts val="2375"/>
              </a:lnSpc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Артемьева Светлана </a:t>
            </a: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натольевна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 (сестра) - воспитатель ГБДОУ детский сад №49 </a:t>
            </a: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Фрунзенского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 района.</a:t>
            </a:r>
          </a:p>
          <a:p>
            <a:pPr marL="0" marR="0" lvl="0" indent="0" defTabSz="76197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58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defTabSz="76197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5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822A21-37B0-B4C6-870E-411DB1066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t="18810" b="24805"/>
          <a:stretch>
            <a:fillRect/>
          </a:stretch>
        </p:blipFill>
        <p:spPr>
          <a:xfrm>
            <a:off x="10938425" y="390077"/>
            <a:ext cx="1103951" cy="1087434"/>
          </a:xfrm>
          <a:prstGeom prst="ellipse">
            <a:avLst/>
          </a:prstGeom>
          <a:solidFill>
            <a:srgbClr val="FFCCCC"/>
          </a:solidFill>
          <a:effectLst>
            <a:glow rad="101600">
              <a:srgbClr val="FFCCCC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36226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5B58F-75C9-051F-1FEE-32E5117F3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3163A4-333D-CC72-5528-2CDEAFDAB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18B2FC8-9CB7-F1B0-1400-039D5D73F873}"/>
              </a:ext>
            </a:extLst>
          </p:cNvPr>
          <p:cNvSpPr txBox="1"/>
          <p:nvPr/>
        </p:nvSpPr>
        <p:spPr>
          <a:xfrm>
            <a:off x="372530" y="-44325"/>
            <a:ext cx="4782323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Коданева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10D8008-DC28-A19C-9FFA-6E6AF12ADC06}"/>
              </a:ext>
            </a:extLst>
          </p:cNvPr>
          <p:cNvSpPr/>
          <p:nvPr/>
        </p:nvSpPr>
        <p:spPr>
          <a:xfrm>
            <a:off x="5154854" y="455297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227FBE7-7899-9EB9-FD03-597894809E15}"/>
              </a:ext>
            </a:extLst>
          </p:cNvPr>
          <p:cNvSpPr/>
          <p:nvPr/>
        </p:nvSpPr>
        <p:spPr>
          <a:xfrm>
            <a:off x="3875346" y="-23482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4222529-4BA6-0252-1296-87E9322CD9DE}"/>
              </a:ext>
            </a:extLst>
          </p:cNvPr>
          <p:cNvSpPr/>
          <p:nvPr/>
        </p:nvSpPr>
        <p:spPr>
          <a:xfrm rot="-10800000">
            <a:off x="491721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29FD04F2-3D32-2E48-0ADF-A962A96F0C07}"/>
              </a:ext>
            </a:extLst>
          </p:cNvPr>
          <p:cNvSpPr/>
          <p:nvPr/>
        </p:nvSpPr>
        <p:spPr>
          <a:xfrm rot="-10800000">
            <a:off x="4976885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2A5B995-37F3-59BB-D013-05A60E3E352C}"/>
              </a:ext>
            </a:extLst>
          </p:cNvPr>
          <p:cNvSpPr/>
          <p:nvPr/>
        </p:nvSpPr>
        <p:spPr>
          <a:xfrm rot="-10800000">
            <a:off x="9455699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642EE187-B168-B63B-79EC-FC981D513C75}"/>
              </a:ext>
            </a:extLst>
          </p:cNvPr>
          <p:cNvSpPr txBox="1"/>
          <p:nvPr/>
        </p:nvSpPr>
        <p:spPr>
          <a:xfrm>
            <a:off x="4670322" y="451597"/>
            <a:ext cx="7008932" cy="550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1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defTabSz="609630" rtl="0" eaLnBrk="1" fontAlgn="auto" latinLnBrk="0" hangingPunct="1">
              <a:lnSpc>
                <a:spcPts val="21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Профессия, которую выбрало сердце</a:t>
            </a:r>
          </a:p>
        </p:txBody>
      </p:sp>
      <p:grpSp>
        <p:nvGrpSpPr>
          <p:cNvPr id="49" name="Group 6">
            <a:extLst>
              <a:ext uri="{FF2B5EF4-FFF2-40B4-BE49-F238E27FC236}">
                <a16:creationId xmlns:a16="http://schemas.microsoft.com/office/drawing/2014/main" id="{826C831F-C7F2-1D8E-C512-4D465AD8E36F}"/>
              </a:ext>
            </a:extLst>
          </p:cNvPr>
          <p:cNvGrpSpPr>
            <a:grpSpLocks noChangeAspect="1"/>
          </p:cNvGrpSpPr>
          <p:nvPr/>
        </p:nvGrpSpPr>
        <p:grpSpPr>
          <a:xfrm>
            <a:off x="8174788" y="1453602"/>
            <a:ext cx="3906718" cy="4660425"/>
            <a:chOff x="0" y="0"/>
            <a:chExt cx="5466080" cy="6348730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3712A5FF-9952-9C8B-C4F9-C4E5EE987CCB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4AF98384-2D59-A757-8570-50D53A84DFE2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A1F155B8-6603-D751-9A4A-A13F5D8C6537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8">
            <a:extLst>
              <a:ext uri="{FF2B5EF4-FFF2-40B4-BE49-F238E27FC236}">
                <a16:creationId xmlns:a16="http://schemas.microsoft.com/office/drawing/2014/main" id="{8A631A48-90DE-0D61-AC04-C05B9E3BBE5D}"/>
              </a:ext>
            </a:extLst>
          </p:cNvPr>
          <p:cNvSpPr txBox="1"/>
          <p:nvPr/>
        </p:nvSpPr>
        <p:spPr>
          <a:xfrm>
            <a:off x="8944171" y="5570442"/>
            <a:ext cx="2541068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Выбор сделан</a:t>
            </a:r>
          </a:p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РГПУ ИМ. Герцена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B75EA6DF-2C8D-E047-D52F-3A7E6C934634}"/>
              </a:ext>
            </a:extLst>
          </p:cNvPr>
          <p:cNvGrpSpPr>
            <a:grpSpLocks noChangeAspect="1"/>
          </p:cNvGrpSpPr>
          <p:nvPr/>
        </p:nvGrpSpPr>
        <p:grpSpPr>
          <a:xfrm>
            <a:off x="4116399" y="1453602"/>
            <a:ext cx="3906718" cy="4663225"/>
            <a:chOff x="0" y="0"/>
            <a:chExt cx="5466080" cy="6348730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1ED2E341-398D-D634-50E0-9396537A581A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66C8A531-E610-82C8-2963-981EB0942F52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F650143-12EF-BD23-0CD7-0E910E9C0AD9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AC08587-354B-3E9A-3001-4810571E1FBB}"/>
              </a:ext>
            </a:extLst>
          </p:cNvPr>
          <p:cNvGrpSpPr>
            <a:grpSpLocks noChangeAspect="1"/>
          </p:cNvGrpSpPr>
          <p:nvPr/>
        </p:nvGrpSpPr>
        <p:grpSpPr>
          <a:xfrm>
            <a:off x="87183" y="1441803"/>
            <a:ext cx="3906718" cy="4677834"/>
            <a:chOff x="0" y="0"/>
            <a:chExt cx="5466080" cy="63487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BBF6695-1E3D-6570-13BB-6B2EFD41E6A7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8E3ED13-399A-CA92-4172-15E955E234F8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D18ECF6-E9CE-7A59-27BF-9A7D16634523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TextBox 38">
            <a:extLst>
              <a:ext uri="{FF2B5EF4-FFF2-40B4-BE49-F238E27FC236}">
                <a16:creationId xmlns:a16="http://schemas.microsoft.com/office/drawing/2014/main" id="{7125B08C-02D6-259D-334D-EDA124D720CB}"/>
              </a:ext>
            </a:extLst>
          </p:cNvPr>
          <p:cNvSpPr txBox="1"/>
          <p:nvPr/>
        </p:nvSpPr>
        <p:spPr>
          <a:xfrm>
            <a:off x="4457690" y="5594666"/>
            <a:ext cx="327662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Мой первый детский сад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D01981EE-A6EC-D5A8-AC60-59B333FE0739}"/>
              </a:ext>
            </a:extLst>
          </p:cNvPr>
          <p:cNvSpPr txBox="1"/>
          <p:nvPr/>
        </p:nvSpPr>
        <p:spPr>
          <a:xfrm>
            <a:off x="154010" y="5491212"/>
            <a:ext cx="3815256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Высшее педагогическое училище</a:t>
            </a:r>
          </a:p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Первый выпуск колледжа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D02301AE-28CB-F734-D4E5-52E1779F531D}"/>
              </a:ext>
            </a:extLst>
          </p:cNvPr>
          <p:cNvSpPr txBox="1"/>
          <p:nvPr/>
        </p:nvSpPr>
        <p:spPr>
          <a:xfrm>
            <a:off x="372532" y="381600"/>
            <a:ext cx="4782321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Ольга Германовна</a:t>
            </a:r>
          </a:p>
        </p:txBody>
      </p:sp>
      <p:sp>
        <p:nvSpPr>
          <p:cNvPr id="28" name="AutoShape 41">
            <a:extLst>
              <a:ext uri="{FF2B5EF4-FFF2-40B4-BE49-F238E27FC236}">
                <a16:creationId xmlns:a16="http://schemas.microsoft.com/office/drawing/2014/main" id="{23225B9A-5DE9-4252-8F9B-99EC290D9AFC}"/>
              </a:ext>
            </a:extLst>
          </p:cNvPr>
          <p:cNvSpPr/>
          <p:nvPr/>
        </p:nvSpPr>
        <p:spPr>
          <a:xfrm>
            <a:off x="5609" y="6610847"/>
            <a:ext cx="8304580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3AA390-C0F2-395F-3BC2-83C8EF502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t="1942" r="36666" b="28815"/>
          <a:stretch>
            <a:fillRect/>
          </a:stretch>
        </p:blipFill>
        <p:spPr>
          <a:xfrm>
            <a:off x="276544" y="1649113"/>
            <a:ext cx="3499880" cy="372944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292EA5-41C5-D47D-8859-108B5A9BCF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8" t="1" r="10736" b="32212"/>
          <a:stretch>
            <a:fillRect/>
          </a:stretch>
        </p:blipFill>
        <p:spPr>
          <a:xfrm rot="5400000">
            <a:off x="8226800" y="1781126"/>
            <a:ext cx="3750624" cy="34865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07AC09-D759-6C70-5A2B-B987F1CB9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t="9182" r="22693" b="4815"/>
          <a:stretch>
            <a:fillRect/>
          </a:stretch>
        </p:blipFill>
        <p:spPr>
          <a:xfrm>
            <a:off x="4274667" y="1649113"/>
            <a:ext cx="3535702" cy="373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80126-4CCC-BA10-42FE-9B4DD30EF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FA3886-D3CD-8F72-F25C-DEC8BDBD5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720B4E2-E38E-8436-48AD-18FD6B7B6ABF}"/>
              </a:ext>
            </a:extLst>
          </p:cNvPr>
          <p:cNvSpPr txBox="1"/>
          <p:nvPr/>
        </p:nvSpPr>
        <p:spPr>
          <a:xfrm>
            <a:off x="372530" y="-44325"/>
            <a:ext cx="4782323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Коданева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ra" pitchFamily="2" charset="-52"/>
              <a:ea typeface="TAN Pearl"/>
              <a:cs typeface="TAN Pearl"/>
              <a:sym typeface="TAN Pearl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4149AA3-31B5-5958-A17D-B8544C74FE6B}"/>
              </a:ext>
            </a:extLst>
          </p:cNvPr>
          <p:cNvSpPr/>
          <p:nvPr/>
        </p:nvSpPr>
        <p:spPr>
          <a:xfrm>
            <a:off x="5154854" y="455297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D9DD124-0DE6-3E5E-0161-261ACC84F1E9}"/>
              </a:ext>
            </a:extLst>
          </p:cNvPr>
          <p:cNvSpPr/>
          <p:nvPr/>
        </p:nvSpPr>
        <p:spPr>
          <a:xfrm>
            <a:off x="3875346" y="-23482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8351282-114E-BE0A-B697-F6A5FA221F7D}"/>
              </a:ext>
            </a:extLst>
          </p:cNvPr>
          <p:cNvSpPr/>
          <p:nvPr/>
        </p:nvSpPr>
        <p:spPr>
          <a:xfrm rot="-10800000">
            <a:off x="491721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7F71DCE-65FF-B670-AD5A-A5D4D6D5B6D5}"/>
              </a:ext>
            </a:extLst>
          </p:cNvPr>
          <p:cNvSpPr/>
          <p:nvPr/>
        </p:nvSpPr>
        <p:spPr>
          <a:xfrm rot="-10800000">
            <a:off x="4976885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FEC1171-6AB0-4800-48C7-57EB8AC36F1D}"/>
              </a:ext>
            </a:extLst>
          </p:cNvPr>
          <p:cNvSpPr/>
          <p:nvPr/>
        </p:nvSpPr>
        <p:spPr>
          <a:xfrm rot="-10800000">
            <a:off x="9455699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BF832DFF-88CC-4D53-E43A-85953AAE598B}"/>
              </a:ext>
            </a:extLst>
          </p:cNvPr>
          <p:cNvSpPr txBox="1"/>
          <p:nvPr/>
        </p:nvSpPr>
        <p:spPr>
          <a:xfrm>
            <a:off x="4670322" y="451597"/>
            <a:ext cx="7008932" cy="819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1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defTabSz="609630" rtl="0" eaLnBrk="1" fontAlgn="auto" latinLnBrk="0" hangingPunct="1">
              <a:lnSpc>
                <a:spcPts val="21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Профессия, которую выбрало сердце </a:t>
            </a:r>
          </a:p>
          <a:p>
            <a:pPr marL="0" marR="0" lvl="0" indent="0" algn="ctr" defTabSz="609630" rtl="0" eaLnBrk="1" fontAlgn="auto" latinLnBrk="0" hangingPunct="1">
              <a:lnSpc>
                <a:spcPts val="21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 мамин пример за спиной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9" name="Group 6">
            <a:extLst>
              <a:ext uri="{FF2B5EF4-FFF2-40B4-BE49-F238E27FC236}">
                <a16:creationId xmlns:a16="http://schemas.microsoft.com/office/drawing/2014/main" id="{F1BAFD42-FA92-4FA8-0355-EB98849ACFD0}"/>
              </a:ext>
            </a:extLst>
          </p:cNvPr>
          <p:cNvGrpSpPr>
            <a:grpSpLocks noChangeAspect="1"/>
          </p:cNvGrpSpPr>
          <p:nvPr/>
        </p:nvGrpSpPr>
        <p:grpSpPr>
          <a:xfrm>
            <a:off x="8216288" y="1628234"/>
            <a:ext cx="3906718" cy="4660425"/>
            <a:chOff x="0" y="0"/>
            <a:chExt cx="5466080" cy="6348730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D57BECBB-A97F-173B-A27A-9182B3674246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ED9A4113-E52D-55EB-3B15-5F32DD9239AC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6A91F6D1-8F6D-27B5-6543-373750632B1D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8">
            <a:extLst>
              <a:ext uri="{FF2B5EF4-FFF2-40B4-BE49-F238E27FC236}">
                <a16:creationId xmlns:a16="http://schemas.microsoft.com/office/drawing/2014/main" id="{7CB84C3E-0F16-9DBB-19A4-EFFE707E8880}"/>
              </a:ext>
            </a:extLst>
          </p:cNvPr>
          <p:cNvSpPr txBox="1"/>
          <p:nvPr/>
        </p:nvSpPr>
        <p:spPr>
          <a:xfrm>
            <a:off x="9071977" y="5536978"/>
            <a:ext cx="2541068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Династия продолжается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0DBE3C04-023F-CDCE-5DC8-D9676151180B}"/>
              </a:ext>
            </a:extLst>
          </p:cNvPr>
          <p:cNvGrpSpPr>
            <a:grpSpLocks noChangeAspect="1"/>
          </p:cNvGrpSpPr>
          <p:nvPr/>
        </p:nvGrpSpPr>
        <p:grpSpPr>
          <a:xfrm>
            <a:off x="4157899" y="1628234"/>
            <a:ext cx="3906718" cy="4663225"/>
            <a:chOff x="0" y="0"/>
            <a:chExt cx="5466080" cy="6348730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AA48F031-C917-F9F2-18D7-0D63887AB10B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946BF2B7-BDC2-A363-23AA-F18F467C84E8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749ADFA0-77C9-17D3-E97A-3BD40C2B3DEC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D608829-6E84-D346-8345-62E8FE7B84C6}"/>
              </a:ext>
            </a:extLst>
          </p:cNvPr>
          <p:cNvGrpSpPr>
            <a:grpSpLocks noChangeAspect="1"/>
          </p:cNvGrpSpPr>
          <p:nvPr/>
        </p:nvGrpSpPr>
        <p:grpSpPr>
          <a:xfrm>
            <a:off x="128683" y="1616435"/>
            <a:ext cx="3906718" cy="4677834"/>
            <a:chOff x="0" y="0"/>
            <a:chExt cx="5466080" cy="63487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C2FDDC9-284E-571B-1C57-10020D94CE68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774D276-EA1F-7A9B-2C59-1E730F8D0E2E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4BB7B3E-639E-8C1D-ED29-2BB23D09CC19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TextBox 38">
            <a:extLst>
              <a:ext uri="{FF2B5EF4-FFF2-40B4-BE49-F238E27FC236}">
                <a16:creationId xmlns:a16="http://schemas.microsoft.com/office/drawing/2014/main" id="{1EB5D61A-663C-36F8-3D1E-1E0F4F723CD8}"/>
              </a:ext>
            </a:extLst>
          </p:cNvPr>
          <p:cNvSpPr txBox="1"/>
          <p:nvPr/>
        </p:nvSpPr>
        <p:spPr>
          <a:xfrm>
            <a:off x="4482088" y="5463584"/>
            <a:ext cx="327662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Победитель конкурса </a:t>
            </a:r>
          </a:p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в номинации </a:t>
            </a:r>
          </a:p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«Лидер в образовании»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1C5A30A8-4DCA-5D7C-FD0F-E32246B658A2}"/>
              </a:ext>
            </a:extLst>
          </p:cNvPr>
          <p:cNvSpPr txBox="1"/>
          <p:nvPr/>
        </p:nvSpPr>
        <p:spPr>
          <a:xfrm>
            <a:off x="347111" y="5607397"/>
            <a:ext cx="3597736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Почётный работник воспитания и просвещения РФ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A34AE9BC-6E8E-2B12-15EA-2F7ACE47EE6A}"/>
              </a:ext>
            </a:extLst>
          </p:cNvPr>
          <p:cNvSpPr txBox="1"/>
          <p:nvPr/>
        </p:nvSpPr>
        <p:spPr>
          <a:xfrm>
            <a:off x="372532" y="381600"/>
            <a:ext cx="4782321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Ольга Германовна</a:t>
            </a:r>
          </a:p>
        </p:txBody>
      </p:sp>
      <p:sp>
        <p:nvSpPr>
          <p:cNvPr id="28" name="AutoShape 41">
            <a:extLst>
              <a:ext uri="{FF2B5EF4-FFF2-40B4-BE49-F238E27FC236}">
                <a16:creationId xmlns:a16="http://schemas.microsoft.com/office/drawing/2014/main" id="{95907E74-DF33-858F-4E02-A5864030CF75}"/>
              </a:ext>
            </a:extLst>
          </p:cNvPr>
          <p:cNvSpPr/>
          <p:nvPr/>
        </p:nvSpPr>
        <p:spPr>
          <a:xfrm>
            <a:off x="5609" y="6610847"/>
            <a:ext cx="8304580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562B6AC7-70CC-1236-FFCD-1C0518525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9" r="11832" b="17998"/>
          <a:stretch>
            <a:fillRect/>
          </a:stretch>
        </p:blipFill>
        <p:spPr bwMode="auto">
          <a:xfrm>
            <a:off x="296672" y="1847820"/>
            <a:ext cx="3524323" cy="358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2A183553-9B34-DAE1-004F-702079D24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21141" r="24514"/>
          <a:stretch>
            <a:fillRect/>
          </a:stretch>
        </p:blipFill>
        <p:spPr bwMode="auto">
          <a:xfrm>
            <a:off x="4333837" y="1847821"/>
            <a:ext cx="3515423" cy="35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E6E307-E589-7DDE-58F7-B11CF9BDB2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" t="7004" r="13180" b="35552"/>
          <a:stretch>
            <a:fillRect/>
          </a:stretch>
        </p:blipFill>
        <p:spPr>
          <a:xfrm>
            <a:off x="8392072" y="1847820"/>
            <a:ext cx="3550611" cy="3523849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C2ED62A-58BC-38BE-596C-EF57B21F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43" y="4304539"/>
            <a:ext cx="1486294" cy="111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01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3F83C-CDB5-54C1-6B32-6775EA829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5DC9A4-3147-D503-6594-9404C1820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538AE1FB-412E-AFB6-DA18-D7538939F187}"/>
              </a:ext>
            </a:extLst>
          </p:cNvPr>
          <p:cNvSpPr txBox="1"/>
          <p:nvPr/>
        </p:nvSpPr>
        <p:spPr>
          <a:xfrm>
            <a:off x="372530" y="-44325"/>
            <a:ext cx="4782323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074"/>
              </a:lnSpc>
              <a:spcBef>
                <a:spcPct val="0"/>
              </a:spcBef>
            </a:pPr>
            <a:r>
              <a:rPr lang="ru-RU" sz="2800" dirty="0" err="1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Михнина</a:t>
            </a: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 (Коданева)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034A2A1-2AFB-C951-C728-F2E70AE6D662}"/>
              </a:ext>
            </a:extLst>
          </p:cNvPr>
          <p:cNvSpPr/>
          <p:nvPr/>
        </p:nvSpPr>
        <p:spPr>
          <a:xfrm>
            <a:off x="5154854" y="455297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D0F8AD0-750B-70A3-BE66-E42CF318DA00}"/>
              </a:ext>
            </a:extLst>
          </p:cNvPr>
          <p:cNvSpPr/>
          <p:nvPr/>
        </p:nvSpPr>
        <p:spPr>
          <a:xfrm>
            <a:off x="3875346" y="-23482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C12FE17-FF0C-DBF9-8E8E-85258210DCEE}"/>
              </a:ext>
            </a:extLst>
          </p:cNvPr>
          <p:cNvSpPr/>
          <p:nvPr/>
        </p:nvSpPr>
        <p:spPr>
          <a:xfrm rot="-10800000">
            <a:off x="491721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D9334E2-AEBF-DF81-652B-EC479FF8614A}"/>
              </a:ext>
            </a:extLst>
          </p:cNvPr>
          <p:cNvSpPr/>
          <p:nvPr/>
        </p:nvSpPr>
        <p:spPr>
          <a:xfrm rot="-10800000">
            <a:off x="4976885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48797A4-DD17-310F-55F5-C26FEAD71B79}"/>
              </a:ext>
            </a:extLst>
          </p:cNvPr>
          <p:cNvSpPr/>
          <p:nvPr/>
        </p:nvSpPr>
        <p:spPr>
          <a:xfrm rot="-10800000">
            <a:off x="9455699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0715082-E556-DA43-3D11-C5A921A00D14}"/>
              </a:ext>
            </a:extLst>
          </p:cNvPr>
          <p:cNvSpPr txBox="1"/>
          <p:nvPr/>
        </p:nvSpPr>
        <p:spPr>
          <a:xfrm>
            <a:off x="4670322" y="451597"/>
            <a:ext cx="700893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4"/>
              </a:lnSpc>
              <a:spcBef>
                <a:spcPct val="0"/>
              </a:spcBef>
            </a:pPr>
            <a:endParaRPr lang="ru-RU" sz="151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  <a:p>
            <a:pPr algn="ctr" defTabSz="609630">
              <a:lnSpc>
                <a:spcPts val="2114"/>
              </a:lnSpc>
              <a:spcBef>
                <a:spcPct val="0"/>
              </a:spcBef>
            </a:pPr>
            <a:r>
              <a:rPr lang="ru-RU" sz="20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«Педагоги года Москвы» 2024 в номинации «Дефектолог года» по направлению «Логопедия»</a:t>
            </a:r>
            <a:endParaRPr lang="en-US" sz="200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9" name="Group 6">
            <a:extLst>
              <a:ext uri="{FF2B5EF4-FFF2-40B4-BE49-F238E27FC236}">
                <a16:creationId xmlns:a16="http://schemas.microsoft.com/office/drawing/2014/main" id="{E9D42ABC-4180-C98E-DBB2-F469A579C26A}"/>
              </a:ext>
            </a:extLst>
          </p:cNvPr>
          <p:cNvGrpSpPr>
            <a:grpSpLocks noChangeAspect="1"/>
          </p:cNvGrpSpPr>
          <p:nvPr/>
        </p:nvGrpSpPr>
        <p:grpSpPr>
          <a:xfrm>
            <a:off x="8216288" y="1628234"/>
            <a:ext cx="3906718" cy="4537565"/>
            <a:chOff x="0" y="0"/>
            <a:chExt cx="5466080" cy="6348730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1DD087E7-3305-C824-AE8D-EE0553E86E92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DA7E1DA9-7698-1DE1-4D9E-D189102FD128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F0D07F1E-58DE-87DB-963C-5A33599DE5CC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" name="TextBox 38">
            <a:extLst>
              <a:ext uri="{FF2B5EF4-FFF2-40B4-BE49-F238E27FC236}">
                <a16:creationId xmlns:a16="http://schemas.microsoft.com/office/drawing/2014/main" id="{28A801CD-0D7C-0A1E-13B1-8A38244C2F16}"/>
              </a:ext>
            </a:extLst>
          </p:cNvPr>
          <p:cNvSpPr txBox="1"/>
          <p:nvPr/>
        </p:nvSpPr>
        <p:spPr>
          <a:xfrm>
            <a:off x="8394885" y="5406846"/>
            <a:ext cx="3493028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Призёр конкурса </a:t>
            </a:r>
          </a:p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среди 3000 участников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FFFD93E2-A424-E4F4-BAB1-D0C64C1A6BD1}"/>
              </a:ext>
            </a:extLst>
          </p:cNvPr>
          <p:cNvGrpSpPr>
            <a:grpSpLocks noChangeAspect="1"/>
          </p:cNvGrpSpPr>
          <p:nvPr/>
        </p:nvGrpSpPr>
        <p:grpSpPr>
          <a:xfrm>
            <a:off x="4157899" y="1628234"/>
            <a:ext cx="3906718" cy="4537565"/>
            <a:chOff x="0" y="0"/>
            <a:chExt cx="5466080" cy="6348730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09A5C27-FA0D-DA41-2B23-9095879B0DD0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BE45A5F3-4CDF-8076-1F6F-E5D2486427FC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B95B2E11-77CD-BB15-EDD0-99723A7DAED3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033056A-F277-18E3-94FC-580271B2E429}"/>
              </a:ext>
            </a:extLst>
          </p:cNvPr>
          <p:cNvGrpSpPr>
            <a:grpSpLocks noChangeAspect="1"/>
          </p:cNvGrpSpPr>
          <p:nvPr/>
        </p:nvGrpSpPr>
        <p:grpSpPr>
          <a:xfrm>
            <a:off x="128683" y="1616434"/>
            <a:ext cx="3906718" cy="4537565"/>
            <a:chOff x="0" y="0"/>
            <a:chExt cx="5466080" cy="63487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0C0C57F-855A-0E74-0CCC-8869AAE26D84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81B2A7B-C3F8-2683-E92A-8001CDDB406D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14CDEA9-9728-4AEC-44F8-E1A87C9137DC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5" name="TextBox 38">
            <a:extLst>
              <a:ext uri="{FF2B5EF4-FFF2-40B4-BE49-F238E27FC236}">
                <a16:creationId xmlns:a16="http://schemas.microsoft.com/office/drawing/2014/main" id="{51B3EDF2-E999-B249-035A-1BB1760F6BE7}"/>
              </a:ext>
            </a:extLst>
          </p:cNvPr>
          <p:cNvSpPr txBox="1"/>
          <p:nvPr/>
        </p:nvSpPr>
        <p:spPr>
          <a:xfrm>
            <a:off x="4443901" y="5382927"/>
            <a:ext cx="327662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Встреча с департаментом образования Москвы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3542B4A7-100F-EB32-4F6C-153A202E3493}"/>
              </a:ext>
            </a:extLst>
          </p:cNvPr>
          <p:cNvSpPr txBox="1"/>
          <p:nvPr/>
        </p:nvSpPr>
        <p:spPr>
          <a:xfrm>
            <a:off x="788244" y="5496217"/>
            <a:ext cx="258305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Выступление на ВДНХ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4393470-7954-8D73-6B0D-4C1228E43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t="16429" r="25423" b="20907"/>
          <a:stretch>
            <a:fillRect/>
          </a:stretch>
        </p:blipFill>
        <p:spPr>
          <a:xfrm>
            <a:off x="304087" y="1847820"/>
            <a:ext cx="3500980" cy="331978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377B1B0-9B51-3A34-6CA5-283DCBF2B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26813" b="12946"/>
          <a:stretch>
            <a:fillRect/>
          </a:stretch>
        </p:blipFill>
        <p:spPr>
          <a:xfrm>
            <a:off x="4338260" y="1847820"/>
            <a:ext cx="3487901" cy="334828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415178C-4432-2C9F-D378-E9D66A6A5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r="27183"/>
          <a:stretch>
            <a:fillRect/>
          </a:stretch>
        </p:blipFill>
        <p:spPr>
          <a:xfrm>
            <a:off x="8394884" y="1836020"/>
            <a:ext cx="3493029" cy="3360086"/>
          </a:xfrm>
          <a:prstGeom prst="rect">
            <a:avLst/>
          </a:prstGeom>
        </p:spPr>
      </p:pic>
      <p:sp>
        <p:nvSpPr>
          <p:cNvPr id="64" name="TextBox 2">
            <a:extLst>
              <a:ext uri="{FF2B5EF4-FFF2-40B4-BE49-F238E27FC236}">
                <a16:creationId xmlns:a16="http://schemas.microsoft.com/office/drawing/2014/main" id="{741E2E0D-D2EA-1CD2-B7E6-403812081596}"/>
              </a:ext>
            </a:extLst>
          </p:cNvPr>
          <p:cNvSpPr txBox="1"/>
          <p:nvPr/>
        </p:nvSpPr>
        <p:spPr>
          <a:xfrm>
            <a:off x="372532" y="381600"/>
            <a:ext cx="4782321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074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Юлия Андреевна</a:t>
            </a:r>
          </a:p>
        </p:txBody>
      </p:sp>
      <p:sp>
        <p:nvSpPr>
          <p:cNvPr id="28" name="AutoShape 41">
            <a:extLst>
              <a:ext uri="{FF2B5EF4-FFF2-40B4-BE49-F238E27FC236}">
                <a16:creationId xmlns:a16="http://schemas.microsoft.com/office/drawing/2014/main" id="{5D137D00-A987-41C2-AADD-1C2B2258BEAC}"/>
              </a:ext>
            </a:extLst>
          </p:cNvPr>
          <p:cNvSpPr/>
          <p:nvPr/>
        </p:nvSpPr>
        <p:spPr>
          <a:xfrm>
            <a:off x="5609" y="6610847"/>
            <a:ext cx="8304580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80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2F9F-DC8B-2B90-65DC-667535FE1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98149DCB-E9C4-C512-1D16-E359EC4819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BEBD3270-8C52-FB09-A6FF-052997AE24F8}"/>
              </a:ext>
            </a:extLst>
          </p:cNvPr>
          <p:cNvSpPr/>
          <p:nvPr/>
        </p:nvSpPr>
        <p:spPr>
          <a:xfrm>
            <a:off x="5154854" y="455297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CB046C0-17C1-EC5D-14BA-2245AE373642}"/>
              </a:ext>
            </a:extLst>
          </p:cNvPr>
          <p:cNvSpPr/>
          <p:nvPr/>
        </p:nvSpPr>
        <p:spPr>
          <a:xfrm>
            <a:off x="3875346" y="-23482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95FB614-FDA6-D802-8EF6-2488B9CC3D31}"/>
              </a:ext>
            </a:extLst>
          </p:cNvPr>
          <p:cNvSpPr/>
          <p:nvPr/>
        </p:nvSpPr>
        <p:spPr>
          <a:xfrm rot="-10800000">
            <a:off x="491721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0DDA630-234F-AB6F-D6AA-14EB3521A389}"/>
              </a:ext>
            </a:extLst>
          </p:cNvPr>
          <p:cNvSpPr/>
          <p:nvPr/>
        </p:nvSpPr>
        <p:spPr>
          <a:xfrm rot="-10800000">
            <a:off x="4976885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2D4F20D-D4D1-CEFA-AA09-2046E23BC77B}"/>
              </a:ext>
            </a:extLst>
          </p:cNvPr>
          <p:cNvSpPr/>
          <p:nvPr/>
        </p:nvSpPr>
        <p:spPr>
          <a:xfrm rot="-10800000">
            <a:off x="9455699" y="5308446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9" name="Group 6">
            <a:extLst>
              <a:ext uri="{FF2B5EF4-FFF2-40B4-BE49-F238E27FC236}">
                <a16:creationId xmlns:a16="http://schemas.microsoft.com/office/drawing/2014/main" id="{994677BB-99E6-1F1E-C24D-3334E3C0E3D8}"/>
              </a:ext>
            </a:extLst>
          </p:cNvPr>
          <p:cNvGrpSpPr>
            <a:grpSpLocks noChangeAspect="1"/>
          </p:cNvGrpSpPr>
          <p:nvPr/>
        </p:nvGrpSpPr>
        <p:grpSpPr>
          <a:xfrm>
            <a:off x="8216288" y="1628234"/>
            <a:ext cx="3906718" cy="4537565"/>
            <a:chOff x="0" y="0"/>
            <a:chExt cx="5466080" cy="6348730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B166AAFA-25E1-9B9B-23C0-DFCF94704407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D7F7C65E-07B4-B753-E7AB-243295B019CB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0638801C-18E9-0414-3F5F-EF5B662258F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" name="TextBox 38">
            <a:extLst>
              <a:ext uri="{FF2B5EF4-FFF2-40B4-BE49-F238E27FC236}">
                <a16:creationId xmlns:a16="http://schemas.microsoft.com/office/drawing/2014/main" id="{70B7D306-4C29-197E-89C1-C9FAD729C15B}"/>
              </a:ext>
            </a:extLst>
          </p:cNvPr>
          <p:cNvSpPr txBox="1"/>
          <p:nvPr/>
        </p:nvSpPr>
        <p:spPr>
          <a:xfrm>
            <a:off x="9069950" y="5474409"/>
            <a:ext cx="217951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Награждение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F46C822F-779E-E910-19A1-790F5F918895}"/>
              </a:ext>
            </a:extLst>
          </p:cNvPr>
          <p:cNvGrpSpPr>
            <a:grpSpLocks noChangeAspect="1"/>
          </p:cNvGrpSpPr>
          <p:nvPr/>
        </p:nvGrpSpPr>
        <p:grpSpPr>
          <a:xfrm>
            <a:off x="4157899" y="1628234"/>
            <a:ext cx="3906718" cy="4537565"/>
            <a:chOff x="0" y="0"/>
            <a:chExt cx="5466080" cy="6348730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94825B34-4A38-D3A1-3580-F9C2768340DE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EBDC9037-06E9-5774-D77C-40D0C5F506D3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DA790B58-93B0-3C03-DD8A-0C01B7BB259A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14BAC58-353F-00F8-1D25-CF9621A5457C}"/>
              </a:ext>
            </a:extLst>
          </p:cNvPr>
          <p:cNvGrpSpPr>
            <a:grpSpLocks noChangeAspect="1"/>
          </p:cNvGrpSpPr>
          <p:nvPr/>
        </p:nvGrpSpPr>
        <p:grpSpPr>
          <a:xfrm>
            <a:off x="128683" y="1616434"/>
            <a:ext cx="3906718" cy="4537565"/>
            <a:chOff x="0" y="0"/>
            <a:chExt cx="5466080" cy="63487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28DB283-48F9-F19B-49E7-75B7F9D12EBF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5CADE87-C4C0-DA3A-F90C-3691DCBB0167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8F0BE79-3DB5-D8B5-3077-F945E4D54D01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5" name="TextBox 38">
            <a:extLst>
              <a:ext uri="{FF2B5EF4-FFF2-40B4-BE49-F238E27FC236}">
                <a16:creationId xmlns:a16="http://schemas.microsoft.com/office/drawing/2014/main" id="{7330C6D8-A3B5-8C9F-3C92-DD163B8F131D}"/>
              </a:ext>
            </a:extLst>
          </p:cNvPr>
          <p:cNvSpPr txBox="1"/>
          <p:nvPr/>
        </p:nvSpPr>
        <p:spPr>
          <a:xfrm>
            <a:off x="5011561" y="5474409"/>
            <a:ext cx="217951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На улицах Москвы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E78EA49E-6999-F32B-602C-87ABDF25A5C3}"/>
              </a:ext>
            </a:extLst>
          </p:cNvPr>
          <p:cNvSpPr txBox="1"/>
          <p:nvPr/>
        </p:nvSpPr>
        <p:spPr>
          <a:xfrm>
            <a:off x="616638" y="5383196"/>
            <a:ext cx="2933204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«Педагоги года Москвы» 2024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835AC8-DD9A-0E96-8F34-22A98248E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5" r="-283" b="2711"/>
          <a:stretch>
            <a:fillRect/>
          </a:stretch>
        </p:blipFill>
        <p:spPr>
          <a:xfrm>
            <a:off x="304087" y="1824296"/>
            <a:ext cx="3523017" cy="33548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A0F2B6-A330-1547-45F5-E7BE9A9FA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b="19193"/>
          <a:stretch>
            <a:fillRect/>
          </a:stretch>
        </p:blipFill>
        <p:spPr>
          <a:xfrm>
            <a:off x="4328800" y="1834422"/>
            <a:ext cx="3530761" cy="33403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4B3839-00C8-5FF6-512D-00CD39C3E6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3" r="17115"/>
          <a:stretch>
            <a:fillRect/>
          </a:stretch>
        </p:blipFill>
        <p:spPr>
          <a:xfrm>
            <a:off x="8394884" y="1834422"/>
            <a:ext cx="3493029" cy="3344713"/>
          </a:xfrm>
          <a:prstGeom prst="rect">
            <a:avLst/>
          </a:prstGeom>
        </p:spPr>
      </p:pic>
      <p:sp>
        <p:nvSpPr>
          <p:cNvPr id="28" name="AutoShape 41">
            <a:extLst>
              <a:ext uri="{FF2B5EF4-FFF2-40B4-BE49-F238E27FC236}">
                <a16:creationId xmlns:a16="http://schemas.microsoft.com/office/drawing/2014/main" id="{C6B6FA4C-5938-42F6-A64F-99D39A872BC6}"/>
              </a:ext>
            </a:extLst>
          </p:cNvPr>
          <p:cNvSpPr/>
          <p:nvPr/>
        </p:nvSpPr>
        <p:spPr>
          <a:xfrm>
            <a:off x="0" y="6599496"/>
            <a:ext cx="8304580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8134FC08-96E8-042A-3EC2-C3B68AFAEC6C}"/>
              </a:ext>
            </a:extLst>
          </p:cNvPr>
          <p:cNvSpPr txBox="1"/>
          <p:nvPr/>
        </p:nvSpPr>
        <p:spPr>
          <a:xfrm>
            <a:off x="372530" y="-44325"/>
            <a:ext cx="4782323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074"/>
              </a:lnSpc>
              <a:spcBef>
                <a:spcPct val="0"/>
              </a:spcBef>
            </a:pPr>
            <a:r>
              <a:rPr lang="ru-RU" sz="2800" dirty="0" err="1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Михнина</a:t>
            </a: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 (Коданева)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F899F63-E195-C283-26B1-084BC95706D3}"/>
              </a:ext>
            </a:extLst>
          </p:cNvPr>
          <p:cNvSpPr txBox="1"/>
          <p:nvPr/>
        </p:nvSpPr>
        <p:spPr>
          <a:xfrm>
            <a:off x="372532" y="381600"/>
            <a:ext cx="4782321" cy="776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074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Юлия Андреевна</a:t>
            </a:r>
          </a:p>
        </p:txBody>
      </p:sp>
    </p:spTree>
    <p:extLst>
      <p:ext uri="{BB962C8B-B14F-4D97-AF65-F5344CB8AC3E}">
        <p14:creationId xmlns:p14="http://schemas.microsoft.com/office/powerpoint/2010/main" val="2619592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2919" y="77908"/>
            <a:ext cx="6474511" cy="6431839"/>
            <a:chOff x="0" y="0"/>
            <a:chExt cx="12949022" cy="128636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49047" cy="12863703"/>
            </a:xfrm>
            <a:custGeom>
              <a:avLst/>
              <a:gdLst/>
              <a:ahLst/>
              <a:cxnLst/>
              <a:rect l="l" t="t" r="r" b="b"/>
              <a:pathLst>
                <a:path w="12949047" h="12863703">
                  <a:moveTo>
                    <a:pt x="0" y="0"/>
                  </a:moveTo>
                  <a:lnTo>
                    <a:pt x="12949047" y="0"/>
                  </a:lnTo>
                  <a:lnTo>
                    <a:pt x="12949047" y="12863703"/>
                  </a:lnTo>
                  <a:lnTo>
                    <a:pt x="0" y="12863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7" name="Text 0">
            <a:extLst>
              <a:ext uri="{FF2B5EF4-FFF2-40B4-BE49-F238E27FC236}">
                <a16:creationId xmlns:a16="http://schemas.microsoft.com/office/drawing/2014/main" id="{C75C8D69-B137-00D4-D08A-CAD7005D3DFF}"/>
              </a:ext>
            </a:extLst>
          </p:cNvPr>
          <p:cNvSpPr/>
          <p:nvPr/>
        </p:nvSpPr>
        <p:spPr>
          <a:xfrm>
            <a:off x="6727739" y="914608"/>
            <a:ext cx="4816217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  <a:defRPr/>
            </a:pPr>
            <a:r>
              <a:rPr lang="ru-RU" sz="3200" dirty="0">
                <a:solidFill>
                  <a:prstClr val="black"/>
                </a:solidFill>
                <a:latin typeface="Segoe Print" panose="02000600000000000000" pitchFamily="2" charset="0"/>
              </a:rPr>
              <a:t>Океан любви не имеет берегов, и наше сердце – лишь маленькая, но очень искренняя его часть. И её мы дарим детям.</a:t>
            </a:r>
            <a:endParaRPr lang="en-US" sz="3200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6CAED72-F13D-5CB1-4007-91AA222796FD}"/>
              </a:ext>
            </a:extLst>
          </p:cNvPr>
          <p:cNvSpPr/>
          <p:nvPr/>
        </p:nvSpPr>
        <p:spPr>
          <a:xfrm>
            <a:off x="-3825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 0"/>
          <p:cNvSpPr/>
          <p:nvPr/>
        </p:nvSpPr>
        <p:spPr>
          <a:xfrm>
            <a:off x="5032116" y="833404"/>
            <a:ext cx="7105612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>
              <a:lnSpc>
                <a:spcPts val="5550"/>
              </a:lnSpc>
              <a:defRPr/>
            </a:pPr>
            <a:r>
              <a:rPr lang="en-US" sz="3500" dirty="0" err="1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Inter" pitchFamily="34" charset="-120"/>
              </a:rPr>
              <a:t>Педагогические</a:t>
            </a:r>
            <a:r>
              <a:rPr lang="en-US" sz="350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Inter" pitchFamily="34" charset="-120"/>
              </a:rPr>
              <a:t> </a:t>
            </a:r>
            <a:r>
              <a:rPr lang="en-US" sz="3500" dirty="0" err="1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Inter" pitchFamily="34" charset="-120"/>
              </a:rPr>
              <a:t>династии</a:t>
            </a:r>
            <a:r>
              <a:rPr lang="en-US" sz="350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Inter" pitchFamily="34" charset="-120"/>
              </a:rPr>
              <a:t>:</a:t>
            </a:r>
            <a:endParaRPr lang="ru-RU" sz="3500" dirty="0">
              <a:solidFill>
                <a:srgbClr val="0C0D0F"/>
              </a:solidFill>
              <a:latin typeface="Lora" pitchFamily="2" charset="-52"/>
              <a:ea typeface="Inter" pitchFamily="34" charset="-122"/>
              <a:cs typeface="Inter" pitchFamily="34" charset="-120"/>
            </a:endParaRPr>
          </a:p>
          <a:p>
            <a:pPr lvl="0" algn="ctr">
              <a:lnSpc>
                <a:spcPts val="5550"/>
              </a:lnSpc>
              <a:defRPr/>
            </a:pPr>
            <a:r>
              <a:rPr lang="en-US" sz="350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Inter" pitchFamily="34" charset="-120"/>
              </a:rPr>
              <a:t> </a:t>
            </a:r>
            <a:r>
              <a:rPr lang="en-US" sz="3500" dirty="0" err="1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Inter" pitchFamily="34" charset="-120"/>
              </a:rPr>
              <a:t>связь</a:t>
            </a:r>
            <a:r>
              <a:rPr lang="en-US" sz="350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Inter" pitchFamily="34" charset="-120"/>
              </a:rPr>
              <a:t> </a:t>
            </a:r>
            <a:r>
              <a:rPr lang="en-US" sz="3500" dirty="0" err="1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Inter" pitchFamily="34" charset="-120"/>
              </a:rPr>
              <a:t>поколений</a:t>
            </a:r>
            <a:endParaRPr lang="en-US" sz="3500" dirty="0">
              <a:solidFill>
                <a:prstClr val="black"/>
              </a:solidFill>
              <a:latin typeface="Lora" pitchFamily="2" charset="-52"/>
            </a:endParaRPr>
          </a:p>
          <a:p>
            <a:pPr defTabSz="761970">
              <a:lnSpc>
                <a:spcPts val="4625"/>
              </a:lnSpc>
            </a:pPr>
            <a:endParaRPr lang="ru-RU" sz="3708" dirty="0">
              <a:solidFill>
                <a:srgbClr val="0C0D0F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37BA2-F3D2-FFB2-8D11-EC6B7AFEACFB}"/>
              </a:ext>
            </a:extLst>
          </p:cNvPr>
          <p:cNvSpPr txBox="1"/>
          <p:nvPr/>
        </p:nvSpPr>
        <p:spPr>
          <a:xfrm>
            <a:off x="5351646" y="2470863"/>
            <a:ext cx="6466553" cy="3483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</a:t>
            </a:r>
            <a:r>
              <a:rPr kumimoji="0" lang="ru-RU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едагогические</a:t>
            </a:r>
            <a:r>
              <a:rPr kumimoji="0" lang="ru-RU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 семьи, берущие начало в Невском районе и продолжающие свой профессиональный </a:t>
            </a:r>
            <a:r>
              <a:rPr lang="ru-RU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путь в нашем детском саду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6E6A29C-7911-A4A9-F03D-2D1ED3780494}"/>
              </a:ext>
            </a:extLst>
          </p:cNvPr>
          <p:cNvGrpSpPr/>
          <p:nvPr/>
        </p:nvGrpSpPr>
        <p:grpSpPr>
          <a:xfrm>
            <a:off x="243025" y="160742"/>
            <a:ext cx="4789091" cy="6385520"/>
            <a:chOff x="5487185" y="83564"/>
            <a:chExt cx="4789091" cy="6385520"/>
          </a:xfrm>
        </p:grpSpPr>
        <p:pic>
          <p:nvPicPr>
            <p:cNvPr id="67" name="Image 1" descr="preencoded.png">
              <a:extLst>
                <a:ext uri="{FF2B5EF4-FFF2-40B4-BE49-F238E27FC236}">
                  <a16:creationId xmlns:a16="http://schemas.microsoft.com/office/drawing/2014/main" id="{762DBEF4-3E9B-5907-F463-56AB6E8C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7185" y="83564"/>
              <a:ext cx="4789091" cy="638552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72029DA-0B5B-96AF-4465-00E16C2E1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9" t="17648" r="16174" b="28773"/>
            <a:stretch>
              <a:fillRect/>
            </a:stretch>
          </p:blipFill>
          <p:spPr>
            <a:xfrm>
              <a:off x="7131074" y="1455722"/>
              <a:ext cx="353676" cy="376915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F689A11-74F5-8A57-A93C-856835000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2" t="-1" r="943" b="23373"/>
            <a:stretch/>
          </p:blipFill>
          <p:spPr>
            <a:xfrm>
              <a:off x="7167498" y="2059406"/>
              <a:ext cx="286298" cy="380765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7221CA47-432B-7435-8655-5796ABC40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6" t="29024" r="32602" b="20373"/>
            <a:stretch/>
          </p:blipFill>
          <p:spPr>
            <a:xfrm rot="5400000">
              <a:off x="6712278" y="2346587"/>
              <a:ext cx="370390" cy="330103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94744CD-2C53-2F95-9B79-CAD232C4C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6" b="-1"/>
            <a:stretch>
              <a:fillRect/>
            </a:stretch>
          </p:blipFill>
          <p:spPr>
            <a:xfrm>
              <a:off x="8269788" y="553799"/>
              <a:ext cx="279232" cy="389236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BE070BC-CBBD-0091-414D-8AF921BDB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09" t="10904" r="17677" b="-28"/>
            <a:stretch>
              <a:fillRect/>
            </a:stretch>
          </p:blipFill>
          <p:spPr>
            <a:xfrm>
              <a:off x="7131529" y="553799"/>
              <a:ext cx="301961" cy="403022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704B06D1-F44C-D98E-679F-ADBDD664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57" r="19491" b="23333"/>
            <a:stretch>
              <a:fillRect/>
            </a:stretch>
          </p:blipFill>
          <p:spPr>
            <a:xfrm>
              <a:off x="6788607" y="764290"/>
              <a:ext cx="295321" cy="385061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4073B413-F1C9-DF27-5F2D-1330A79BC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225" y="1801575"/>
              <a:ext cx="352627" cy="403402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CE581601-5046-663D-E397-857288E4F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9653" y="1512059"/>
              <a:ext cx="320578" cy="320578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DF53C106-5EF4-BA28-A4ED-5DA850B28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54" r="14292" b="17070"/>
            <a:stretch>
              <a:fillRect/>
            </a:stretch>
          </p:blipFill>
          <p:spPr>
            <a:xfrm>
              <a:off x="7769998" y="1234710"/>
              <a:ext cx="274407" cy="420813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48AEFE6-E425-B65E-4432-B1D28722A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15"/>
            <a:stretch>
              <a:fillRect/>
            </a:stretch>
          </p:blipFill>
          <p:spPr>
            <a:xfrm>
              <a:off x="8350294" y="947652"/>
              <a:ext cx="310433" cy="37443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CB9AA2F-72E0-138C-EF21-3FFE4FC56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b="24796"/>
            <a:stretch/>
          </p:blipFill>
          <p:spPr>
            <a:xfrm>
              <a:off x="5815677" y="1787169"/>
              <a:ext cx="342518" cy="432214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31AB52A6-19E1-D9CB-EEF5-D52EAFEFC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52" r="13010" b="18308"/>
            <a:stretch>
              <a:fillRect/>
            </a:stretch>
          </p:blipFill>
          <p:spPr>
            <a:xfrm>
              <a:off x="6023161" y="1367887"/>
              <a:ext cx="345687" cy="348314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D3D13B31-3E1B-6CB2-DCEF-79EE33310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2" r="9039"/>
            <a:stretch>
              <a:fillRect/>
            </a:stretch>
          </p:blipFill>
          <p:spPr>
            <a:xfrm>
              <a:off x="6389905" y="963470"/>
              <a:ext cx="304192" cy="414995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B8A222F-EF6D-40CC-23B3-8C53D10E7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1" t="14091" r="15687"/>
            <a:stretch>
              <a:fillRect/>
            </a:stretch>
          </p:blipFill>
          <p:spPr>
            <a:xfrm>
              <a:off x="6448506" y="1614970"/>
              <a:ext cx="257223" cy="40914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37F28227-255C-B5A5-F34A-B54FF6443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2" t="551" r="22673" b="74425"/>
            <a:stretch/>
          </p:blipFill>
          <p:spPr>
            <a:xfrm>
              <a:off x="9668748" y="2249788"/>
              <a:ext cx="400050" cy="476249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54FD8E43-C070-BB68-9F11-9582C5D41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6" t="3058" r="51135" b="72588"/>
            <a:stretch>
              <a:fillRect/>
            </a:stretch>
          </p:blipFill>
          <p:spPr>
            <a:xfrm>
              <a:off x="9062122" y="2203390"/>
              <a:ext cx="373669" cy="40056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59E278E4-A8D5-D163-3B08-1B861B1E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5" t="2" r="3446" b="5682"/>
            <a:stretch/>
          </p:blipFill>
          <p:spPr>
            <a:xfrm>
              <a:off x="8789604" y="3160846"/>
              <a:ext cx="330140" cy="381543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1B131C74-069A-5517-1FF2-7C0AAD5E3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7" t="14132" b="11608"/>
            <a:stretch>
              <a:fillRect/>
            </a:stretch>
          </p:blipFill>
          <p:spPr>
            <a:xfrm>
              <a:off x="7083928" y="3057120"/>
              <a:ext cx="292692" cy="362321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A38D1453-6B14-60F0-DDE2-B624D7E2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34" b="12393"/>
            <a:stretch>
              <a:fillRect/>
            </a:stretch>
          </p:blipFill>
          <p:spPr>
            <a:xfrm>
              <a:off x="8369615" y="3052043"/>
              <a:ext cx="329885" cy="374094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EB4C60F-01B2-D842-4B59-882F5A9FF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8" r="6101" b="30494"/>
            <a:stretch/>
          </p:blipFill>
          <p:spPr>
            <a:xfrm>
              <a:off x="6336524" y="2316163"/>
              <a:ext cx="290925" cy="299863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918AEB77-7413-F4FC-A48A-8A411F23A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1" t="8292" r="15529" b="43035"/>
            <a:stretch>
              <a:fillRect/>
            </a:stretch>
          </p:blipFill>
          <p:spPr>
            <a:xfrm>
              <a:off x="5737794" y="2316163"/>
              <a:ext cx="313218" cy="40034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025BD94-6BED-2944-42F6-0BC74E494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5195" r="17326" b="27686"/>
            <a:stretch/>
          </p:blipFill>
          <p:spPr>
            <a:xfrm>
              <a:off x="6678217" y="3130930"/>
              <a:ext cx="295225" cy="341587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604D3358-73CA-C062-9F58-BC62A7ED1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1" t="15343" r="58635" b="52370"/>
            <a:stretch/>
          </p:blipFill>
          <p:spPr>
            <a:xfrm>
              <a:off x="6236804" y="2972558"/>
              <a:ext cx="402592" cy="416028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C2394DE-7568-B424-13DA-9EC5A4C7A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0" t="17561" b="22621"/>
            <a:stretch>
              <a:fillRect/>
            </a:stretch>
          </p:blipFill>
          <p:spPr>
            <a:xfrm>
              <a:off x="7716201" y="4337135"/>
              <a:ext cx="328204" cy="340718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876F5A8C-D3B3-4548-821A-F97127CC7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7" t="15717" r="24293" b="45138"/>
            <a:stretch>
              <a:fillRect/>
            </a:stretch>
          </p:blipFill>
          <p:spPr>
            <a:xfrm>
              <a:off x="7716201" y="3869659"/>
              <a:ext cx="358511" cy="371675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E19671BF-9084-C162-6512-6B3A329C2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97"/>
            <a:stretch>
              <a:fillRect/>
            </a:stretch>
          </p:blipFill>
          <p:spPr>
            <a:xfrm>
              <a:off x="7113828" y="3786157"/>
              <a:ext cx="337362" cy="370118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5A4E00BC-AD87-DE80-8502-B3CA695EC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3" t="14961" r="8729" b="19532"/>
            <a:stretch>
              <a:fillRect/>
            </a:stretch>
          </p:blipFill>
          <p:spPr>
            <a:xfrm>
              <a:off x="8880761" y="4295201"/>
              <a:ext cx="295261" cy="382652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4870136A-14A7-43DB-B8D3-4677437AB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6" t="2565" r="27466" b="34231"/>
            <a:stretch>
              <a:fillRect/>
            </a:stretch>
          </p:blipFill>
          <p:spPr>
            <a:xfrm>
              <a:off x="9227123" y="3968089"/>
              <a:ext cx="364421" cy="408379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26698EDB-60F5-FA67-1257-83D4F7BE3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8" t="1734" r="2640" b="25968"/>
            <a:stretch/>
          </p:blipFill>
          <p:spPr>
            <a:xfrm>
              <a:off x="8731250" y="2571751"/>
              <a:ext cx="336550" cy="39370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349FB43-E4B3-B241-F87F-730B604B9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4" t="-1278" r="19431" b="16199"/>
            <a:stretch/>
          </p:blipFill>
          <p:spPr>
            <a:xfrm>
              <a:off x="9175955" y="2831862"/>
              <a:ext cx="324395" cy="389726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2CE05788-9451-E299-9C9C-14BD8CF0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6" t="19124" r="20693" b="52438"/>
            <a:stretch>
              <a:fillRect/>
            </a:stretch>
          </p:blipFill>
          <p:spPr>
            <a:xfrm>
              <a:off x="8895975" y="1614970"/>
              <a:ext cx="331148" cy="373209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03E40D70-D716-F29E-CE0E-CC358F73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6" r="178" b="11993"/>
            <a:stretch>
              <a:fillRect/>
            </a:stretch>
          </p:blipFill>
          <p:spPr>
            <a:xfrm>
              <a:off x="8931538" y="1065067"/>
              <a:ext cx="300709" cy="390655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7521EEE-182D-1159-6639-CE8E8B968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5" r="22929" b="14514"/>
            <a:stretch>
              <a:fillRect/>
            </a:stretch>
          </p:blipFill>
          <p:spPr>
            <a:xfrm>
              <a:off x="6316787" y="3776226"/>
              <a:ext cx="310661" cy="396627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0C37376-81A4-8385-86FD-796E179FC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54" b="28843"/>
            <a:stretch/>
          </p:blipFill>
          <p:spPr>
            <a:xfrm>
              <a:off x="5903316" y="3639853"/>
              <a:ext cx="314016" cy="328236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073E6B56-C7A9-3356-64FE-513DA75D5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4" t="16300" r="24572" b="19109"/>
            <a:stretch/>
          </p:blipFill>
          <p:spPr>
            <a:xfrm>
              <a:off x="5988840" y="4017815"/>
              <a:ext cx="278219" cy="319219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2D119634-B428-5A3E-EB03-CB71B449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7" t="16912" r="8790" b="26284"/>
            <a:stretch>
              <a:fillRect/>
            </a:stretch>
          </p:blipFill>
          <p:spPr>
            <a:xfrm>
              <a:off x="9302546" y="1367887"/>
              <a:ext cx="318658" cy="411754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BEBFB10A-8E3B-7F37-28FD-DD67DFB26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2" r="9932"/>
            <a:stretch>
              <a:fillRect/>
            </a:stretch>
          </p:blipFill>
          <p:spPr>
            <a:xfrm>
              <a:off x="9546451" y="1765233"/>
              <a:ext cx="360265" cy="430372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68C8688-BAC0-006A-7E7D-DD956F1C8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7" t="18925" r="15328" b="24337"/>
            <a:stretch/>
          </p:blipFill>
          <p:spPr>
            <a:xfrm>
              <a:off x="7727225" y="2692401"/>
              <a:ext cx="325845" cy="359642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E60C2CD1-6702-168F-A2FC-4D0A872BF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7417" r="9698" b="14369"/>
            <a:stretch/>
          </p:blipFill>
          <p:spPr>
            <a:xfrm>
              <a:off x="7747394" y="2351029"/>
              <a:ext cx="312288" cy="312737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F770D195-DE04-82BD-6062-98B21FE87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253" r="6365" b="12264"/>
            <a:stretch>
              <a:fillRect/>
            </a:stretch>
          </p:blipFill>
          <p:spPr>
            <a:xfrm>
              <a:off x="7738996" y="3164744"/>
              <a:ext cx="309548" cy="393438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929947B0-1841-F477-98BE-2A31C49C3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5" t="16490" r="6959"/>
            <a:stretch>
              <a:fillRect/>
            </a:stretch>
          </p:blipFill>
          <p:spPr>
            <a:xfrm>
              <a:off x="7727226" y="402995"/>
              <a:ext cx="317179" cy="472368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8170AC67-7FAB-BA5E-9B61-C46D4AFF9F41}"/>
                </a:ext>
              </a:extLst>
            </p:cNvPr>
            <p:cNvSpPr/>
            <p:nvPr/>
          </p:nvSpPr>
          <p:spPr>
            <a:xfrm>
              <a:off x="9587512" y="4132210"/>
              <a:ext cx="186685" cy="204824"/>
            </a:xfrm>
            <a:prstGeom prst="ellipse">
              <a:avLst/>
            </a:prstGeom>
            <a:solidFill>
              <a:srgbClr val="D98388"/>
            </a:solidFill>
            <a:ln>
              <a:solidFill>
                <a:srgbClr val="D98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83A596CD-CBB5-5D61-C353-9A6E46AC8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89" t="27851" b="31745"/>
            <a:stretch/>
          </p:blipFill>
          <p:spPr>
            <a:xfrm>
              <a:off x="7249160" y="1054032"/>
              <a:ext cx="214949" cy="25444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62034EE-5FF9-4F2E-1E36-503D7454B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92" r="22197" b="36042"/>
            <a:stretch/>
          </p:blipFill>
          <p:spPr>
            <a:xfrm>
              <a:off x="8404911" y="1874057"/>
              <a:ext cx="281238" cy="323043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EBD2259E-4076-FE5F-6B8A-D45A64CDF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53" t="8148" r="45168" b="60741"/>
            <a:stretch/>
          </p:blipFill>
          <p:spPr>
            <a:xfrm>
              <a:off x="9530788" y="2748584"/>
              <a:ext cx="243408" cy="255103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2D8B9CF4-96C6-44AD-F2E1-E4AB73E5F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80" t="-46" r="1" b="52315"/>
            <a:stretch/>
          </p:blipFill>
          <p:spPr>
            <a:xfrm>
              <a:off x="9779000" y="2802467"/>
              <a:ext cx="259599" cy="313266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69B10FF0-2A21-18E4-10F7-019405057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038" y="3164744"/>
              <a:ext cx="241647" cy="259054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A4EF528F-2067-2CE0-D73A-C65174315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99" y="3717920"/>
              <a:ext cx="263580" cy="284499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07107299-52C8-FEEF-A3EB-F45DB2512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9" t="1" r="10827" b="11050"/>
            <a:stretch/>
          </p:blipFill>
          <p:spPr>
            <a:xfrm>
              <a:off x="5978425" y="2747910"/>
              <a:ext cx="216582" cy="246115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17A04EC7-3646-A9F3-B03B-C6B171D67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791" y="3823456"/>
              <a:ext cx="297575" cy="309399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C66DE8D7-BEB7-896B-88DB-C93391D91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22"/>
            <a:stretch/>
          </p:blipFill>
          <p:spPr>
            <a:xfrm>
              <a:off x="5682246" y="3426137"/>
              <a:ext cx="304689" cy="309628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1BD4C670-AA06-9A4B-30E5-282E4649E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43" t="5445" r="7184" b="39529"/>
            <a:stretch/>
          </p:blipFill>
          <p:spPr>
            <a:xfrm>
              <a:off x="8375425" y="3803971"/>
              <a:ext cx="347189" cy="352304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20B3BFE2-5CD6-9466-30D7-65DFC620E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6" t="808" r="18284" b="41268"/>
            <a:stretch/>
          </p:blipFill>
          <p:spPr>
            <a:xfrm>
              <a:off x="6629450" y="4266989"/>
              <a:ext cx="329223" cy="397735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CE47789D-7F2F-B45E-9ADA-275E63B7D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1" r="11933" b="39368"/>
            <a:stretch/>
          </p:blipFill>
          <p:spPr>
            <a:xfrm>
              <a:off x="5706047" y="2811778"/>
              <a:ext cx="292530" cy="321559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FE705BF0-461D-2BB7-081A-0EE2EC482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30"/>
            <a:stretch/>
          </p:blipFill>
          <p:spPr>
            <a:xfrm>
              <a:off x="9485660" y="3686879"/>
              <a:ext cx="265015" cy="296036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9CE3BA18-40F2-64E9-4DF2-2D190682E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1" t="5793" r="10676" b="36766"/>
            <a:stretch/>
          </p:blipFill>
          <p:spPr>
            <a:xfrm>
              <a:off x="9774196" y="3542389"/>
              <a:ext cx="312732" cy="350608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91457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53931-0D94-2763-6506-C90281D68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717594D3-FCB9-5A6C-8BF5-398AA92B26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B4E34F-6F69-3454-819C-61E106BA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6" y="245562"/>
            <a:ext cx="6135829" cy="631080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A8747529-179D-EF72-5303-3E69C44D3E0C}"/>
              </a:ext>
            </a:extLst>
          </p:cNvPr>
          <p:cNvSpPr/>
          <p:nvPr/>
        </p:nvSpPr>
        <p:spPr>
          <a:xfrm>
            <a:off x="7972053" y="227273"/>
            <a:ext cx="4219947" cy="18289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05656B1-9B13-A5F2-73FA-24A2D7829104}"/>
              </a:ext>
            </a:extLst>
          </p:cNvPr>
          <p:cNvSpPr/>
          <p:nvPr/>
        </p:nvSpPr>
        <p:spPr>
          <a:xfrm>
            <a:off x="6757495" y="6176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DF08E3-2A05-DA01-CAB5-65A8E83D3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81" y="412348"/>
            <a:ext cx="5920041" cy="60888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4746D3-22FE-4848-C79E-2B958465F1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993"/>
          <a:stretch>
            <a:fillRect/>
          </a:stretch>
        </p:blipFill>
        <p:spPr>
          <a:xfrm>
            <a:off x="1519627" y="1088291"/>
            <a:ext cx="1408779" cy="1464566"/>
          </a:xfrm>
          <a:prstGeom prst="ellipse">
            <a:avLst/>
          </a:prstGeom>
          <a:effectLst>
            <a:glow rad="101600">
              <a:srgbClr val="FFCCCC">
                <a:alpha val="40000"/>
              </a:srgb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65ECB9-8EEE-029F-22C2-F28EA7C9C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3" r="19012" b="22028"/>
          <a:stretch>
            <a:fillRect/>
          </a:stretch>
        </p:blipFill>
        <p:spPr>
          <a:xfrm>
            <a:off x="4353278" y="2732147"/>
            <a:ext cx="1408779" cy="1453843"/>
          </a:xfrm>
          <a:prstGeom prst="ellipse">
            <a:avLst/>
          </a:prstGeom>
          <a:effectLst>
            <a:glow rad="101600">
              <a:srgbClr val="FFCCCC">
                <a:alpha val="40000"/>
              </a:srgb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6B00B9-D34C-708B-E337-945D1E9CC3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r="8041" b="34647"/>
          <a:stretch>
            <a:fillRect/>
          </a:stretch>
        </p:blipFill>
        <p:spPr>
          <a:xfrm>
            <a:off x="3510497" y="1072102"/>
            <a:ext cx="1441731" cy="1480755"/>
          </a:xfrm>
          <a:prstGeom prst="ellipse">
            <a:avLst/>
          </a:prstGeom>
          <a:effectLst>
            <a:glow rad="101600">
              <a:srgbClr val="FFCCCC">
                <a:alpha val="40000"/>
              </a:srgb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10A2E7-0214-EE06-4219-9D3D32EB42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4" r="15492" b="27452"/>
          <a:stretch>
            <a:fillRect/>
          </a:stretch>
        </p:blipFill>
        <p:spPr>
          <a:xfrm>
            <a:off x="899090" y="2840578"/>
            <a:ext cx="1434281" cy="1464566"/>
          </a:xfrm>
          <a:prstGeom prst="ellipse">
            <a:avLst/>
          </a:prstGeom>
          <a:effectLst>
            <a:glow rad="101600">
              <a:srgbClr val="FFCCCC">
                <a:alpha val="40000"/>
              </a:srgbClr>
            </a:glow>
          </a:effectLst>
        </p:spPr>
      </p:pic>
      <p:sp>
        <p:nvSpPr>
          <p:cNvPr id="15" name="Text 0">
            <a:extLst>
              <a:ext uri="{FF2B5EF4-FFF2-40B4-BE49-F238E27FC236}">
                <a16:creationId xmlns:a16="http://schemas.microsoft.com/office/drawing/2014/main" id="{B1724F57-FC06-09FC-A7DF-5CD6D87C8EDD}"/>
              </a:ext>
            </a:extLst>
          </p:cNvPr>
          <p:cNvSpPr/>
          <p:nvPr/>
        </p:nvSpPr>
        <p:spPr>
          <a:xfrm>
            <a:off x="7972053" y="564891"/>
            <a:ext cx="3647916" cy="1371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76197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TAN Pearl" panose="020B0604020202020204" charset="0"/>
              </a:rPr>
              <a:t>Измайлова </a:t>
            </a:r>
          </a:p>
          <a:p>
            <a:pPr marL="0" marR="0" lvl="0" indent="0" defTabSz="76197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0" dirty="0">
                <a:solidFill>
                  <a:srgbClr val="0C0D0F"/>
                </a:solidFill>
                <a:latin typeface="Lora" pitchFamily="2" charset="-52"/>
                <a:ea typeface="Inter" pitchFamily="34" charset="-122"/>
                <a:cs typeface="TAN Pearl" panose="020B0604020202020204" charset="0"/>
              </a:rPr>
              <a:t>Татьяна Юрьевна</a:t>
            </a:r>
          </a:p>
          <a:p>
            <a:pPr marL="0" marR="0" lvl="0" indent="0" defTabSz="761970" eaLnBrk="1" fontAlgn="auto" latinLnBrk="0" hangingPunct="1">
              <a:lnSpc>
                <a:spcPts val="4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kern="0" dirty="0">
              <a:solidFill>
                <a:srgbClr val="0C0D0F"/>
              </a:solidFill>
              <a:latin typeface="TAN Pearl" panose="020B0604020202020204" charset="0"/>
              <a:ea typeface="Inter" pitchFamily="34" charset="-122"/>
              <a:cs typeface="TAN Pearl" panose="020B0604020202020204" charset="0"/>
            </a:endParaRPr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C80B50C2-1310-B3A2-1552-05F516913FCA}"/>
              </a:ext>
            </a:extLst>
          </p:cNvPr>
          <p:cNvSpPr/>
          <p:nvPr/>
        </p:nvSpPr>
        <p:spPr>
          <a:xfrm>
            <a:off x="6936394" y="1730559"/>
            <a:ext cx="4826001" cy="2169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76197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Измайлова Татьяна Юрьевна – воспитатель ГБДОУ детский сад №1 Невского района.</a:t>
            </a:r>
          </a:p>
          <a:p>
            <a:pPr marL="0" marR="0" lvl="0" indent="0" defTabSz="76197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kern="0" dirty="0">
              <a:solidFill>
                <a:schemeClr val="bg2">
                  <a:lumMod val="10000"/>
                </a:schemeClr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defTabSz="761970">
              <a:lnSpc>
                <a:spcPts val="2375"/>
              </a:lnSpc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Матвеева Валентина Александровна (мама</a:t>
            </a:r>
            <a:r>
              <a:rPr lang="ru-RU" kern="0" dirty="0">
                <a:solidFill>
                  <a:schemeClr val="bg2">
                    <a:lumMod val="10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 – преподаватель 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в Ленинградский машиностроительном техникуме.</a:t>
            </a:r>
          </a:p>
          <a:p>
            <a:pPr defTabSz="761970">
              <a:lnSpc>
                <a:spcPts val="2375"/>
              </a:lnSpc>
              <a:defRPr/>
            </a:pP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defTabSz="761970">
              <a:lnSpc>
                <a:spcPts val="2375"/>
              </a:lnSpc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Измайлова Алевтина Денисовна (дочь) – воспитатель ГБДОУ детский сад № 5 Красногвардейского района.</a:t>
            </a:r>
          </a:p>
          <a:p>
            <a:pPr defTabSz="761970">
              <a:lnSpc>
                <a:spcPts val="2375"/>
              </a:lnSpc>
              <a:defRPr/>
            </a:pP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defTabSz="761970">
              <a:lnSpc>
                <a:spcPts val="2375"/>
              </a:lnSpc>
              <a:defRPr/>
            </a:pP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Силина Виктория Павловна (приемная дочь) - воспитатель ГБДОУ детский сад № 5 Красногвардейского района.</a:t>
            </a:r>
          </a:p>
          <a:p>
            <a:pPr marL="0" marR="0" lvl="0" indent="0" defTabSz="76197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58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defTabSz="76197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5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9CBAE-92BB-73DC-B0E6-C47A3FCB2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993"/>
          <a:stretch>
            <a:fillRect/>
          </a:stretch>
        </p:blipFill>
        <p:spPr>
          <a:xfrm>
            <a:off x="11113292" y="385364"/>
            <a:ext cx="1013354" cy="1053482"/>
          </a:xfrm>
          <a:prstGeom prst="ellipse">
            <a:avLst/>
          </a:prstGeom>
          <a:effectLst>
            <a:glow rad="101600">
              <a:srgbClr val="FFCCCC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88612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6C61F-07AC-17DB-6A2C-EE64310ED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4DFDA93-9E7B-E392-0844-F5050445A9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C708FE2-B497-04C0-DA4D-C1C99F08588E}"/>
              </a:ext>
            </a:extLst>
          </p:cNvPr>
          <p:cNvSpPr/>
          <p:nvPr/>
        </p:nvSpPr>
        <p:spPr>
          <a:xfrm>
            <a:off x="5154854" y="455297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44A152C-4EF6-D1A0-C648-97322AEEEEAC}"/>
              </a:ext>
            </a:extLst>
          </p:cNvPr>
          <p:cNvSpPr/>
          <p:nvPr/>
        </p:nvSpPr>
        <p:spPr>
          <a:xfrm>
            <a:off x="3875346" y="-23482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07BCDEDF-E652-7824-39C7-0AD799B95B71}"/>
              </a:ext>
            </a:extLst>
          </p:cNvPr>
          <p:cNvSpPr txBox="1"/>
          <p:nvPr/>
        </p:nvSpPr>
        <p:spPr>
          <a:xfrm>
            <a:off x="1406993" y="600685"/>
            <a:ext cx="3068502" cy="77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Татьяна Юрьевна                                          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71AADD56-BADA-4114-C67D-BA014354298F}"/>
              </a:ext>
            </a:extLst>
          </p:cNvPr>
          <p:cNvSpPr txBox="1"/>
          <p:nvPr/>
        </p:nvSpPr>
        <p:spPr>
          <a:xfrm>
            <a:off x="1418836" y="175325"/>
            <a:ext cx="5018142" cy="77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Измайлова</a:t>
            </a: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5DF6F1D2-6D4F-9665-70D4-014887BDB273}"/>
              </a:ext>
            </a:extLst>
          </p:cNvPr>
          <p:cNvGrpSpPr>
            <a:grpSpLocks noChangeAspect="1"/>
          </p:cNvGrpSpPr>
          <p:nvPr/>
        </p:nvGrpSpPr>
        <p:grpSpPr>
          <a:xfrm>
            <a:off x="7232605" y="1519308"/>
            <a:ext cx="3702731" cy="4974189"/>
            <a:chOff x="0" y="0"/>
            <a:chExt cx="5466080" cy="634873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7A23557-C210-549C-1CA9-B2712A50BAA9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E2EE873-0199-693E-A69F-197CA6CC6EA9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8C20D47F-526A-EB5F-40FB-310D05BD3B17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C65A836-7BD8-6562-70C8-24AE578A4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19659" r="28143" b="17279"/>
          <a:stretch>
            <a:fillRect/>
          </a:stretch>
        </p:blipFill>
        <p:spPr>
          <a:xfrm>
            <a:off x="7380337" y="1690752"/>
            <a:ext cx="3373768" cy="371484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3C28744-025F-77F8-E9BF-ED276F8F7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3" r="29357" b="26286"/>
          <a:stretch>
            <a:fillRect/>
          </a:stretch>
        </p:blipFill>
        <p:spPr>
          <a:xfrm>
            <a:off x="1482812" y="1780950"/>
            <a:ext cx="4613188" cy="3738115"/>
          </a:xfrm>
          <a:prstGeom prst="rect">
            <a:avLst/>
          </a:prstGeom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843BBB4F-6C16-00FF-894A-6E3F590B48DA}"/>
              </a:ext>
            </a:extLst>
          </p:cNvPr>
          <p:cNvGrpSpPr>
            <a:grpSpLocks noChangeAspect="1"/>
          </p:cNvGrpSpPr>
          <p:nvPr/>
        </p:nvGrpSpPr>
        <p:grpSpPr>
          <a:xfrm>
            <a:off x="1227479" y="1524808"/>
            <a:ext cx="5129814" cy="4965704"/>
            <a:chOff x="0" y="0"/>
            <a:chExt cx="5466080" cy="6348730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93FB5CD4-4044-58BB-F275-DD0BAC12E5D4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D00FE04-71DD-E3BB-1C12-CDE8C3846F48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E6287187-AD8A-60DF-744F-7CEDBFF3A60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TextBox 38">
            <a:extLst>
              <a:ext uri="{FF2B5EF4-FFF2-40B4-BE49-F238E27FC236}">
                <a16:creationId xmlns:a16="http://schemas.microsoft.com/office/drawing/2014/main" id="{C27AD7D0-BE81-1080-145D-994BC1413410}"/>
              </a:ext>
            </a:extLst>
          </p:cNvPr>
          <p:cNvSpPr txBox="1"/>
          <p:nvPr/>
        </p:nvSpPr>
        <p:spPr>
          <a:xfrm>
            <a:off x="7629771" y="5679486"/>
            <a:ext cx="3124334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ГБДОУ № 1  </a:t>
            </a:r>
          </a:p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2026 год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TAN Pearl" panose="020B0604020202020204"/>
              <a:ea typeface="Lora"/>
              <a:cs typeface="Lora"/>
              <a:sym typeface="Lora"/>
            </a:endParaRPr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4B38A5B0-8551-C99A-9CB8-D0BE4255954E}"/>
              </a:ext>
            </a:extLst>
          </p:cNvPr>
          <p:cNvSpPr txBox="1"/>
          <p:nvPr/>
        </p:nvSpPr>
        <p:spPr>
          <a:xfrm>
            <a:off x="2438711" y="5629863"/>
            <a:ext cx="262727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Lora" pitchFamily="2" charset="-52"/>
                <a:ea typeface="Lora"/>
                <a:cs typeface="Lora"/>
                <a:sym typeface="Lora"/>
              </a:rPr>
              <a:t>Ясли-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ora" pitchFamily="2" charset="-52"/>
                <a:ea typeface="Lora"/>
                <a:cs typeface="Lora"/>
                <a:sym typeface="Lora"/>
              </a:rPr>
              <a:t>сад № 1    </a:t>
            </a:r>
          </a:p>
          <a:p>
            <a:pPr marL="0" marR="0" lvl="0" indent="0" algn="ctr" defTabSz="609630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ora" pitchFamily="2" charset="-52"/>
                <a:ea typeface="Lora"/>
                <a:cs typeface="Lora"/>
                <a:sym typeface="Lora"/>
              </a:rPr>
              <a:t>1979 год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ora" pitchFamily="2" charset="-52"/>
              <a:ea typeface="Lora"/>
              <a:cs typeface="Lora"/>
              <a:sym typeface="Lora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D011F4-8409-753B-19FF-10E54C16B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09807"/>
            <a:ext cx="8315665" cy="182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052AC6AF-F1CB-DA2D-98CC-4209A27A02DA}"/>
              </a:ext>
            </a:extLst>
          </p:cNvPr>
          <p:cNvSpPr txBox="1"/>
          <p:nvPr/>
        </p:nvSpPr>
        <p:spPr>
          <a:xfrm>
            <a:off x="7190916" y="602031"/>
            <a:ext cx="5018142" cy="77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Светлана Анатольевна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B40B467-DE61-533E-D512-5571FC562378}"/>
              </a:ext>
            </a:extLst>
          </p:cNvPr>
          <p:cNvSpPr txBox="1"/>
          <p:nvPr/>
        </p:nvSpPr>
        <p:spPr>
          <a:xfrm>
            <a:off x="7209027" y="176671"/>
            <a:ext cx="5018142" cy="77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Васильева</a:t>
            </a:r>
          </a:p>
        </p:txBody>
      </p:sp>
    </p:spTree>
    <p:extLst>
      <p:ext uri="{BB962C8B-B14F-4D97-AF65-F5344CB8AC3E}">
        <p14:creationId xmlns:p14="http://schemas.microsoft.com/office/powerpoint/2010/main" val="156823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BE0CA-4979-BB8A-4169-85D2301F6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49E44083-AA13-FB75-B9A3-7AF82EBB86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4" name="Group 6">
            <a:extLst>
              <a:ext uri="{FF2B5EF4-FFF2-40B4-BE49-F238E27FC236}">
                <a16:creationId xmlns:a16="http://schemas.microsoft.com/office/drawing/2014/main" id="{CDD6008F-7B23-54F8-55BF-4D4D7BA499F9}"/>
              </a:ext>
            </a:extLst>
          </p:cNvPr>
          <p:cNvGrpSpPr>
            <a:grpSpLocks noChangeAspect="1"/>
          </p:cNvGrpSpPr>
          <p:nvPr/>
        </p:nvGrpSpPr>
        <p:grpSpPr>
          <a:xfrm>
            <a:off x="8078266" y="1871493"/>
            <a:ext cx="3995129" cy="3864386"/>
            <a:chOff x="0" y="0"/>
            <a:chExt cx="5466080" cy="6348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00FEC4E-A8B3-9544-1A40-B8C9B72EDDFF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9F08F262-7FB2-DC02-2549-870139F7047E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4B7CD749-C7FD-B3A9-C586-6ED2AE832F9A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AutoShape 3">
            <a:extLst>
              <a:ext uri="{FF2B5EF4-FFF2-40B4-BE49-F238E27FC236}">
                <a16:creationId xmlns:a16="http://schemas.microsoft.com/office/drawing/2014/main" id="{A31F7D13-5979-76A1-119D-3E5215C14F79}"/>
              </a:ext>
            </a:extLst>
          </p:cNvPr>
          <p:cNvSpPr/>
          <p:nvPr/>
        </p:nvSpPr>
        <p:spPr>
          <a:xfrm>
            <a:off x="5154854" y="455297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F05F4C7-D213-A643-6E4D-6FBDD5BA2853}"/>
              </a:ext>
            </a:extLst>
          </p:cNvPr>
          <p:cNvSpPr/>
          <p:nvPr/>
        </p:nvSpPr>
        <p:spPr>
          <a:xfrm>
            <a:off x="4037672" y="22289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02D33438-9625-EE57-2868-E2D9521ABB7D}"/>
              </a:ext>
            </a:extLst>
          </p:cNvPr>
          <p:cNvSpPr txBox="1"/>
          <p:nvPr/>
        </p:nvSpPr>
        <p:spPr>
          <a:xfrm>
            <a:off x="7984438" y="5150244"/>
            <a:ext cx="4182973" cy="255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Мастер-класс – встреча через года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1F2D0DD-A223-EA3B-DEC5-1CE72C994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>
            <a:fillRect/>
          </a:stretch>
        </p:blipFill>
        <p:spPr>
          <a:xfrm>
            <a:off x="8268797" y="2037689"/>
            <a:ext cx="3593733" cy="2833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163649-9D3A-A573-C638-40DBB2A15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3" y="1194594"/>
            <a:ext cx="7969487" cy="51872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C44976-7ECB-2FA9-1C41-96CA2F6359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74" t="18225" r="6820" b="10207"/>
          <a:stretch>
            <a:fillRect/>
          </a:stretch>
        </p:blipFill>
        <p:spPr>
          <a:xfrm>
            <a:off x="350013" y="1445926"/>
            <a:ext cx="7293605" cy="4082531"/>
          </a:xfrm>
          <a:prstGeom prst="rect">
            <a:avLst/>
          </a:prstGeom>
        </p:spPr>
      </p:pic>
      <p:sp>
        <p:nvSpPr>
          <p:cNvPr id="7" name="TextBox 38">
            <a:extLst>
              <a:ext uri="{FF2B5EF4-FFF2-40B4-BE49-F238E27FC236}">
                <a16:creationId xmlns:a16="http://schemas.microsoft.com/office/drawing/2014/main" id="{F92C9CAB-8385-FEAA-90ED-44637733D788}"/>
              </a:ext>
            </a:extLst>
          </p:cNvPr>
          <p:cNvSpPr txBox="1"/>
          <p:nvPr/>
        </p:nvSpPr>
        <p:spPr>
          <a:xfrm>
            <a:off x="-90203" y="5684061"/>
            <a:ext cx="8174038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latin typeface="Lora"/>
                <a:ea typeface="Lora"/>
                <a:cs typeface="Lora"/>
                <a:sym typeface="Lora"/>
              </a:rPr>
              <a:t>Работать много лет в коллективе нашего детского сада </a:t>
            </a:r>
          </a:p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latin typeface="Lora"/>
                <a:ea typeface="Lora"/>
                <a:cs typeface="Lora"/>
                <a:sym typeface="Lora"/>
              </a:rPr>
              <a:t>стало традицией</a:t>
            </a:r>
            <a:endParaRPr lang="en-US"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E4FE34-384F-CF5A-885C-7F241E8F81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609807"/>
            <a:ext cx="8315665" cy="182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DC9924-B804-9CDB-CB07-A97EEF50FC2E}"/>
              </a:ext>
            </a:extLst>
          </p:cNvPr>
          <p:cNvSpPr txBox="1"/>
          <p:nvPr/>
        </p:nvSpPr>
        <p:spPr>
          <a:xfrm>
            <a:off x="116663" y="234489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Lora" pitchFamily="2" charset="-52"/>
                <a:ea typeface="Lora"/>
                <a:cs typeface="Lora"/>
                <a:sym typeface="Lora"/>
              </a:rPr>
              <a:t>Одна большая семья </a:t>
            </a:r>
            <a:endParaRPr lang="ru-RU" sz="2800" dirty="0">
              <a:latin typeface="Lora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4898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1BB0D-33B4-636E-B641-7FA0A53E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16C656-AFA3-7D02-0406-411E42FCF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6EF9E89-7259-5D4C-4283-BE5517451117}"/>
              </a:ext>
            </a:extLst>
          </p:cNvPr>
          <p:cNvSpPr/>
          <p:nvPr/>
        </p:nvSpPr>
        <p:spPr>
          <a:xfrm>
            <a:off x="5152870" y="313594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2502D7F-C615-11DE-6434-55B37840209B}"/>
              </a:ext>
            </a:extLst>
          </p:cNvPr>
          <p:cNvSpPr/>
          <p:nvPr/>
        </p:nvSpPr>
        <p:spPr>
          <a:xfrm>
            <a:off x="3961811" y="92491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37B9682-6566-1826-C6D2-C936E1BFB295}"/>
              </a:ext>
            </a:extLst>
          </p:cNvPr>
          <p:cNvSpPr/>
          <p:nvPr/>
        </p:nvSpPr>
        <p:spPr>
          <a:xfrm rot="-10800000">
            <a:off x="491722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801E685-9A2A-6A8A-3964-1130C2B3BA22}"/>
              </a:ext>
            </a:extLst>
          </p:cNvPr>
          <p:cNvSpPr/>
          <p:nvPr/>
        </p:nvSpPr>
        <p:spPr>
          <a:xfrm rot="-10800000">
            <a:off x="2736303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97131CE-23CE-AC9E-E764-649FE16CBE87}"/>
              </a:ext>
            </a:extLst>
          </p:cNvPr>
          <p:cNvSpPr/>
          <p:nvPr/>
        </p:nvSpPr>
        <p:spPr>
          <a:xfrm rot="-10800000">
            <a:off x="4976886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5FD40C6-0DFC-6B49-F18A-1A01968F3645}"/>
              </a:ext>
            </a:extLst>
          </p:cNvPr>
          <p:cNvSpPr/>
          <p:nvPr/>
        </p:nvSpPr>
        <p:spPr>
          <a:xfrm rot="-10800000">
            <a:off x="9455700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6">
            <a:extLst>
              <a:ext uri="{FF2B5EF4-FFF2-40B4-BE49-F238E27FC236}">
                <a16:creationId xmlns:a16="http://schemas.microsoft.com/office/drawing/2014/main" id="{BB43A83C-3FD5-38DD-0A8A-7770DE24B6F9}"/>
              </a:ext>
            </a:extLst>
          </p:cNvPr>
          <p:cNvGrpSpPr>
            <a:grpSpLocks noChangeAspect="1"/>
          </p:cNvGrpSpPr>
          <p:nvPr/>
        </p:nvGrpSpPr>
        <p:grpSpPr>
          <a:xfrm>
            <a:off x="3722288" y="1968675"/>
            <a:ext cx="4730046" cy="4276484"/>
            <a:chOff x="0" y="0"/>
            <a:chExt cx="5466080" cy="6348730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177A1FD7-D28C-AB09-BBFD-24B6ACE2406A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73FAF6A5-6F5F-3227-C12D-D7933B8A59B4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21C08EA2-98E7-6E2C-5CE1-380F9676BDBE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8">
            <a:extLst>
              <a:ext uri="{FF2B5EF4-FFF2-40B4-BE49-F238E27FC236}">
                <a16:creationId xmlns:a16="http://schemas.microsoft.com/office/drawing/2014/main" id="{C20D2896-606B-037A-B386-C91F16B32657}"/>
              </a:ext>
            </a:extLst>
          </p:cNvPr>
          <p:cNvSpPr txBox="1"/>
          <p:nvPr/>
        </p:nvSpPr>
        <p:spPr>
          <a:xfrm>
            <a:off x="4228101" y="5631105"/>
            <a:ext cx="3676607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6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2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Первая практика в детском саду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2E3EE5DD-D1DA-3554-29B5-222B775ACA2D}"/>
              </a:ext>
            </a:extLst>
          </p:cNvPr>
          <p:cNvGrpSpPr>
            <a:grpSpLocks noChangeAspect="1"/>
          </p:cNvGrpSpPr>
          <p:nvPr/>
        </p:nvGrpSpPr>
        <p:grpSpPr>
          <a:xfrm>
            <a:off x="8495480" y="1968675"/>
            <a:ext cx="3650819" cy="4279877"/>
            <a:chOff x="0" y="0"/>
            <a:chExt cx="5466080" cy="6350000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4F19A6D6-7515-587D-B60E-DBF1EEA00807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F92FB410-9CD6-628A-3D26-D08035CF01CC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r="-220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BBE3D16D-AA13-82FE-FBE0-35A785A3E8C8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A7686249-310C-EAA8-88F5-2F1FD47C47CC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9A30450-ABF8-BB83-4967-8717AFFFA8FA}"/>
              </a:ext>
            </a:extLst>
          </p:cNvPr>
          <p:cNvGrpSpPr>
            <a:grpSpLocks noChangeAspect="1"/>
          </p:cNvGrpSpPr>
          <p:nvPr/>
        </p:nvGrpSpPr>
        <p:grpSpPr>
          <a:xfrm>
            <a:off x="39752" y="1972032"/>
            <a:ext cx="3650819" cy="4272207"/>
            <a:chOff x="0" y="0"/>
            <a:chExt cx="546608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3558505-5A1A-3806-383F-62FC52203F5E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5D4506D-B3D9-780E-DCA5-A713233B7F13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r="-220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63F0BED-6534-711A-C821-CA87BD726A1F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09D778C-36E1-B863-CCA4-0BAF2951FA17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TextBox 38">
            <a:extLst>
              <a:ext uri="{FF2B5EF4-FFF2-40B4-BE49-F238E27FC236}">
                <a16:creationId xmlns:a16="http://schemas.microsoft.com/office/drawing/2014/main" id="{B116ED77-F2A2-AAE5-F06C-597876DF525D}"/>
              </a:ext>
            </a:extLst>
          </p:cNvPr>
          <p:cNvSpPr txBox="1"/>
          <p:nvPr/>
        </p:nvSpPr>
        <p:spPr>
          <a:xfrm>
            <a:off x="8798886" y="5609658"/>
            <a:ext cx="3039763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6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Дружная семья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64E59BCA-3EBA-27B3-7F20-51960A9E14EE}"/>
              </a:ext>
            </a:extLst>
          </p:cNvPr>
          <p:cNvSpPr txBox="1"/>
          <p:nvPr/>
        </p:nvSpPr>
        <p:spPr>
          <a:xfrm>
            <a:off x="14743" y="5609658"/>
            <a:ext cx="3680529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6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Вместе навсегда  </a:t>
            </a:r>
          </a:p>
        </p:txBody>
      </p:sp>
      <p:sp>
        <p:nvSpPr>
          <p:cNvPr id="37" name="Text 0">
            <a:extLst>
              <a:ext uri="{FF2B5EF4-FFF2-40B4-BE49-F238E27FC236}">
                <a16:creationId xmlns:a16="http://schemas.microsoft.com/office/drawing/2014/main" id="{515F1F27-8914-7AEA-17EE-B34D5D1B88F1}"/>
              </a:ext>
            </a:extLst>
          </p:cNvPr>
          <p:cNvSpPr/>
          <p:nvPr/>
        </p:nvSpPr>
        <p:spPr>
          <a:xfrm>
            <a:off x="-482090" y="157572"/>
            <a:ext cx="4443901" cy="870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C0D0F"/>
                </a:solidFill>
                <a:effectLst/>
                <a:uLnTx/>
                <a:uFillTx/>
                <a:latin typeface="Lora" pitchFamily="2" charset="-52"/>
                <a:ea typeface="Inter" pitchFamily="34" charset="-122"/>
                <a:cs typeface="TAN Pearl" panose="020B0604020202020204" charset="0"/>
              </a:rPr>
              <a:t>Наша семья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C0D0F"/>
                </a:solidFill>
                <a:effectLst/>
                <a:uLnTx/>
                <a:uFillTx/>
                <a:latin typeface="Lora" pitchFamily="2" charset="-52"/>
                <a:ea typeface="Inter" pitchFamily="34" charset="-122"/>
                <a:cs typeface="TAN Pearl" panose="020B0604020202020204" charset="0"/>
              </a:rPr>
              <a:t>стала больше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ra" pitchFamily="2" charset="-52"/>
              <a:ea typeface="+mn-ea"/>
              <a:cs typeface="TAN Pearl" panose="020B0604020202020204" charset="0"/>
            </a:endParaRPr>
          </a:p>
        </p:txBody>
      </p:sp>
      <p:sp>
        <p:nvSpPr>
          <p:cNvPr id="39" name="AutoShape 41">
            <a:extLst>
              <a:ext uri="{FF2B5EF4-FFF2-40B4-BE49-F238E27FC236}">
                <a16:creationId xmlns:a16="http://schemas.microsoft.com/office/drawing/2014/main" id="{E3D5BC40-8260-3390-3C42-9C53D0C3C8F2}"/>
              </a:ext>
            </a:extLst>
          </p:cNvPr>
          <p:cNvSpPr/>
          <p:nvPr/>
        </p:nvSpPr>
        <p:spPr>
          <a:xfrm>
            <a:off x="-86292" y="6547315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5D3158-9ED2-B93A-2705-BF1C435D4E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" r="22780" b="-1"/>
          <a:stretch>
            <a:fillRect/>
          </a:stretch>
        </p:blipFill>
        <p:spPr>
          <a:xfrm>
            <a:off x="203596" y="2173210"/>
            <a:ext cx="3333594" cy="31550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451043-20EC-CB09-1458-22791BC7C0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r="21722"/>
          <a:stretch>
            <a:fillRect/>
          </a:stretch>
        </p:blipFill>
        <p:spPr>
          <a:xfrm>
            <a:off x="3870401" y="2164582"/>
            <a:ext cx="4392009" cy="3164367"/>
          </a:xfrm>
          <a:prstGeom prst="rect">
            <a:avLst/>
          </a:prstGeom>
        </p:spPr>
      </p:pic>
      <p:sp>
        <p:nvSpPr>
          <p:cNvPr id="30" name="TextBox 35">
            <a:extLst>
              <a:ext uri="{FF2B5EF4-FFF2-40B4-BE49-F238E27FC236}">
                <a16:creationId xmlns:a16="http://schemas.microsoft.com/office/drawing/2014/main" id="{CC63B007-0F5A-7B36-D04D-8303566993AB}"/>
              </a:ext>
            </a:extLst>
          </p:cNvPr>
          <p:cNvSpPr txBox="1"/>
          <p:nvPr/>
        </p:nvSpPr>
        <p:spPr>
          <a:xfrm>
            <a:off x="4691349" y="610304"/>
            <a:ext cx="700893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114"/>
              </a:lnSpc>
              <a:spcBef>
                <a:spcPct val="0"/>
              </a:spcBef>
            </a:pPr>
            <a:endParaRPr lang="ru-RU" sz="151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  <a:p>
            <a:pPr algn="ctr" defTabSz="609630">
              <a:lnSpc>
                <a:spcPts val="2114"/>
              </a:lnSpc>
              <a:spcBef>
                <a:spcPct val="0"/>
              </a:spcBef>
            </a:pPr>
            <a:r>
              <a:rPr lang="ru-RU" sz="2000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Два родных и два приёмных сердца</a:t>
            </a:r>
            <a:endParaRPr lang="en-US" sz="2000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4051B1-D90C-9B14-3908-4E8F30B8C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22536" r="16903" b="14150"/>
          <a:stretch>
            <a:fillRect/>
          </a:stretch>
        </p:blipFill>
        <p:spPr>
          <a:xfrm>
            <a:off x="8655796" y="2173210"/>
            <a:ext cx="3265719" cy="31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0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AD913-C866-ED78-557E-67BB0969A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AECE434A-C2F0-A63B-674B-E4B5367077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0878F5C-67C9-684E-C31E-639D4CAFAE38}"/>
              </a:ext>
            </a:extLst>
          </p:cNvPr>
          <p:cNvSpPr/>
          <p:nvPr/>
        </p:nvSpPr>
        <p:spPr>
          <a:xfrm>
            <a:off x="5154854" y="455297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C22E246-7B2A-5556-A44A-E8A2B5005992}"/>
              </a:ext>
            </a:extLst>
          </p:cNvPr>
          <p:cNvSpPr/>
          <p:nvPr/>
        </p:nvSpPr>
        <p:spPr>
          <a:xfrm>
            <a:off x="3875346" y="-23482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687F022-E94C-CC0A-7B41-3B8AA2FCB199}"/>
              </a:ext>
            </a:extLst>
          </p:cNvPr>
          <p:cNvSpPr txBox="1"/>
          <p:nvPr/>
        </p:nvSpPr>
        <p:spPr>
          <a:xfrm>
            <a:off x="1383545" y="586341"/>
            <a:ext cx="9424910" cy="77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074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Алевтина Денисовна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DC014A78-43D9-CFD2-C048-1D341213FB14}"/>
              </a:ext>
            </a:extLst>
          </p:cNvPr>
          <p:cNvSpPr txBox="1"/>
          <p:nvPr/>
        </p:nvSpPr>
        <p:spPr>
          <a:xfrm>
            <a:off x="1381143" y="163450"/>
            <a:ext cx="5018142" cy="77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074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Измайлова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9E1350-1862-EFD3-44AF-026F49582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2437"/>
            <a:ext cx="8315665" cy="18290"/>
          </a:xfrm>
          <a:prstGeom prst="rect">
            <a:avLst/>
          </a:prstGeom>
        </p:spPr>
      </p:pic>
      <p:grpSp>
        <p:nvGrpSpPr>
          <p:cNvPr id="26" name="Group 6">
            <a:extLst>
              <a:ext uri="{FF2B5EF4-FFF2-40B4-BE49-F238E27FC236}">
                <a16:creationId xmlns:a16="http://schemas.microsoft.com/office/drawing/2014/main" id="{B5CD7FA7-D706-7437-85EF-A63DA6B220E0}"/>
              </a:ext>
            </a:extLst>
          </p:cNvPr>
          <p:cNvGrpSpPr>
            <a:grpSpLocks noChangeAspect="1"/>
          </p:cNvGrpSpPr>
          <p:nvPr/>
        </p:nvGrpSpPr>
        <p:grpSpPr>
          <a:xfrm>
            <a:off x="1381143" y="1477473"/>
            <a:ext cx="4335656" cy="5035766"/>
            <a:chOff x="0" y="0"/>
            <a:chExt cx="5466080" cy="6348730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38BD2E56-2479-5171-90E3-78CE211F1EAD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A5D541BE-F74E-97D7-E91F-A15DD4D0A989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CF91BF64-5945-7D6A-9596-197AC724A810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5A018F-9E2B-C6D0-B8B7-FCD3272114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085" t="3653" r="22453" b="24569"/>
          <a:stretch>
            <a:fillRect/>
          </a:stretch>
        </p:blipFill>
        <p:spPr>
          <a:xfrm>
            <a:off x="1578385" y="1692809"/>
            <a:ext cx="3886685" cy="3801201"/>
          </a:xfrm>
          <a:prstGeom prst="rect">
            <a:avLst/>
          </a:prstGeom>
        </p:spPr>
      </p:pic>
      <p:sp>
        <p:nvSpPr>
          <p:cNvPr id="38" name="TextBox 38">
            <a:extLst>
              <a:ext uri="{FF2B5EF4-FFF2-40B4-BE49-F238E27FC236}">
                <a16:creationId xmlns:a16="http://schemas.microsoft.com/office/drawing/2014/main" id="{5DA06B7E-5346-F3E3-2C06-094A237E0975}"/>
              </a:ext>
            </a:extLst>
          </p:cNvPr>
          <p:cNvSpPr txBox="1"/>
          <p:nvPr/>
        </p:nvSpPr>
        <p:spPr>
          <a:xfrm>
            <a:off x="7720481" y="5721932"/>
            <a:ext cx="243695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Счастье быть вместе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id="{E08C3021-7A31-126C-BFBD-22D970D3FFD1}"/>
              </a:ext>
            </a:extLst>
          </p:cNvPr>
          <p:cNvGrpSpPr>
            <a:grpSpLocks noChangeAspect="1"/>
          </p:cNvGrpSpPr>
          <p:nvPr/>
        </p:nvGrpSpPr>
        <p:grpSpPr>
          <a:xfrm>
            <a:off x="6812298" y="1477473"/>
            <a:ext cx="3996157" cy="5029191"/>
            <a:chOff x="0" y="0"/>
            <a:chExt cx="5466080" cy="634873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F8FB185A-898A-B32A-13EC-369FF94ABC76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123AA76-3E10-EA8E-AE79-821262DFB15E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4C2AFD95-7370-6707-BBA3-00A8121B6D71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FA1326-F784-FFE9-FFB2-E7F0DE9F3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1" b="25735"/>
          <a:stretch>
            <a:fillRect/>
          </a:stretch>
        </p:blipFill>
        <p:spPr>
          <a:xfrm>
            <a:off x="6997269" y="1694026"/>
            <a:ext cx="3603849" cy="3818028"/>
          </a:xfrm>
          <a:prstGeom prst="rect">
            <a:avLst/>
          </a:prstGeom>
        </p:spPr>
      </p:pic>
      <p:sp>
        <p:nvSpPr>
          <p:cNvPr id="23" name="TextBox 38">
            <a:extLst>
              <a:ext uri="{FF2B5EF4-FFF2-40B4-BE49-F238E27FC236}">
                <a16:creationId xmlns:a16="http://schemas.microsoft.com/office/drawing/2014/main" id="{431913CA-4C70-83AA-8740-9AE24ED216ED}"/>
              </a:ext>
            </a:extLst>
          </p:cNvPr>
          <p:cNvSpPr txBox="1"/>
          <p:nvPr/>
        </p:nvSpPr>
        <p:spPr>
          <a:xfrm>
            <a:off x="2354635" y="5822151"/>
            <a:ext cx="243695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Счастье быть вместе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1FCF0481-E6A7-FEB6-23E5-3022D98B2313}"/>
              </a:ext>
            </a:extLst>
          </p:cNvPr>
          <p:cNvSpPr txBox="1"/>
          <p:nvPr/>
        </p:nvSpPr>
        <p:spPr>
          <a:xfrm>
            <a:off x="6812298" y="609823"/>
            <a:ext cx="9653413" cy="77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074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Виктория Павловна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2DC75A2-401D-AA6C-850B-17F1B9EC2B21}"/>
              </a:ext>
            </a:extLst>
          </p:cNvPr>
          <p:cNvSpPr txBox="1"/>
          <p:nvPr/>
        </p:nvSpPr>
        <p:spPr>
          <a:xfrm>
            <a:off x="6812298" y="222344"/>
            <a:ext cx="5018142" cy="77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074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Силина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FF2F1F97-EDE7-9BCA-5807-C28FF27591FD}"/>
              </a:ext>
            </a:extLst>
          </p:cNvPr>
          <p:cNvSpPr txBox="1"/>
          <p:nvPr/>
        </p:nvSpPr>
        <p:spPr>
          <a:xfrm>
            <a:off x="7740073" y="5811933"/>
            <a:ext cx="2427535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19"/>
              </a:lnSpc>
              <a:spcBef>
                <a:spcPct val="0"/>
              </a:spcBef>
            </a:pPr>
            <a:r>
              <a:rPr lang="ru-RU" dirty="0">
                <a:solidFill>
                  <a:srgbClr val="010101"/>
                </a:solidFill>
                <a:latin typeface="Lora"/>
                <a:ea typeface="Lora"/>
                <a:cs typeface="Lora"/>
                <a:sym typeface="Lora"/>
              </a:rPr>
              <a:t>Дети – это призвание</a:t>
            </a:r>
            <a:endParaRPr lang="en-US" dirty="0">
              <a:solidFill>
                <a:srgbClr val="01010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725355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2623-60E0-4C12-8F66-B0F648246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4C8AC56B-0402-857E-E9DF-7AE2CA3A76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4DC94803-FF9F-B216-30A0-1C0040BE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3" y="154079"/>
            <a:ext cx="6232927" cy="63551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034CCB19-AB78-9C6E-332A-1927A2BCC74F}"/>
              </a:ext>
            </a:extLst>
          </p:cNvPr>
          <p:cNvSpPr/>
          <p:nvPr/>
        </p:nvSpPr>
        <p:spPr>
          <a:xfrm>
            <a:off x="7972053" y="227273"/>
            <a:ext cx="4219947" cy="18289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85D14E5-80D4-6907-903D-A8610BF0C2D5}"/>
              </a:ext>
            </a:extLst>
          </p:cNvPr>
          <p:cNvSpPr/>
          <p:nvPr/>
        </p:nvSpPr>
        <p:spPr>
          <a:xfrm>
            <a:off x="6757495" y="6176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3927A2-5C18-88F3-7F51-6E6A42D3A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74" y="227273"/>
            <a:ext cx="6095843" cy="623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B73CA2-2F11-D3FC-8351-E04A1BE1E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618" y="2017833"/>
            <a:ext cx="1207461" cy="1227328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51B154-4B72-17B8-29A0-BE877C6B1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5546" y="2309048"/>
            <a:ext cx="1214898" cy="1293614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0C79CF-67E8-CE95-91F9-6848AAA175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5234" y="733836"/>
            <a:ext cx="1210804" cy="1210803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FEA828-B604-742A-141E-8F57C66B93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258" y="2683060"/>
            <a:ext cx="1309451" cy="1293613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C499E6-45C9-10ED-0B1D-1635C1E28C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6563" y="964611"/>
            <a:ext cx="1318833" cy="1293613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255AE0-3D2E-84CA-C159-2FE4BF7BFE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3075" y="3550025"/>
            <a:ext cx="1127856" cy="121542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17" name="Text 0">
            <a:extLst>
              <a:ext uri="{FF2B5EF4-FFF2-40B4-BE49-F238E27FC236}">
                <a16:creationId xmlns:a16="http://schemas.microsoft.com/office/drawing/2014/main" id="{8976479C-E5C6-6574-857C-DFA978E40D63}"/>
              </a:ext>
            </a:extLst>
          </p:cNvPr>
          <p:cNvSpPr/>
          <p:nvPr/>
        </p:nvSpPr>
        <p:spPr>
          <a:xfrm>
            <a:off x="7948554" y="1427722"/>
            <a:ext cx="2451548" cy="495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7"/>
              </a:lnSpc>
            </a:pPr>
            <a:endParaRPr lang="en-US" sz="2800" dirty="0">
              <a:latin typeface="TAN Pearl" panose="020B0604020202020204"/>
            </a:endParaRP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70FF5015-48A5-8F5A-DFA3-90BB3E3D4A31}"/>
              </a:ext>
            </a:extLst>
          </p:cNvPr>
          <p:cNvSpPr/>
          <p:nvPr/>
        </p:nvSpPr>
        <p:spPr>
          <a:xfrm>
            <a:off x="7069668" y="1579599"/>
            <a:ext cx="4861920" cy="468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Климова Марина Юрьевна – учитель-логопед 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ГБДОУ №1.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Климова Нина Александровна (мама) -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учитель-логопед  ГБДОУ №10.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Петрова Вера Александровна (тётя) -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учитель-логопед ПМС центра Тольятти.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Бородулина Юлия Юрьевна (сестра) -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учитель-логопед ГБДОУ №10.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Быкова Свет</a:t>
            </a: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лана Юрьевна (двоюродная сестра) -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учитель-логопед в детском саду Жигулёвска.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anrope" pitchFamily="34" charset="0"/>
                <a:ea typeface="Manrope" pitchFamily="34" charset="-122"/>
                <a:cs typeface="Manrope" pitchFamily="34" charset="-120"/>
              </a:rPr>
              <a:t>Бородулина Александра Андреевна (племянница) - учитель-логопед ГБДОУ №113.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algn="just">
              <a:lnSpc>
                <a:spcPts val="2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</a:p>
          <a:p>
            <a:pPr algn="just">
              <a:lnSpc>
                <a:spcPts val="2000"/>
              </a:lnSpc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9DC6A599-417A-89BA-1DC6-C34C405616FA}"/>
              </a:ext>
            </a:extLst>
          </p:cNvPr>
          <p:cNvSpPr txBox="1"/>
          <p:nvPr/>
        </p:nvSpPr>
        <p:spPr>
          <a:xfrm>
            <a:off x="7849096" y="672312"/>
            <a:ext cx="3189479" cy="775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00000"/>
                </a:solidFill>
                <a:latin typeface="Lora" pitchFamily="2" charset="-52"/>
                <a:ea typeface="TAN Pearl"/>
                <a:cs typeface="TAN Pearl"/>
                <a:sym typeface="TAN Pearl"/>
              </a:rPr>
              <a:t>Мари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на Юрьевна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B2C0B0DB-E89B-267B-44C4-BB8BC0F44EFA}"/>
              </a:ext>
            </a:extLst>
          </p:cNvPr>
          <p:cNvSpPr txBox="1"/>
          <p:nvPr/>
        </p:nvSpPr>
        <p:spPr>
          <a:xfrm>
            <a:off x="7849096" y="195426"/>
            <a:ext cx="5018142" cy="77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0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ra" pitchFamily="2" charset="-52"/>
                <a:ea typeface="TAN Pearl"/>
                <a:cs typeface="TAN Pearl"/>
                <a:sym typeface="TAN Pearl"/>
              </a:rPr>
              <a:t>Климова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106DFC-73D7-52C9-7C8B-C1EB854D8F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1733" y="313443"/>
            <a:ext cx="1119855" cy="1119854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2481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329CA-9823-9F9B-7772-52742248F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44F3CA-57AA-5B87-FE3B-A7CA9E36C2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35F6A060-075F-37E4-03E2-0C751D1A3C04}"/>
              </a:ext>
            </a:extLst>
          </p:cNvPr>
          <p:cNvSpPr/>
          <p:nvPr/>
        </p:nvSpPr>
        <p:spPr>
          <a:xfrm>
            <a:off x="5152870" y="313594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FE93C60-255D-3FE3-6AC7-7C77D5399224}"/>
              </a:ext>
            </a:extLst>
          </p:cNvPr>
          <p:cNvSpPr/>
          <p:nvPr/>
        </p:nvSpPr>
        <p:spPr>
          <a:xfrm>
            <a:off x="3961811" y="92491"/>
            <a:ext cx="1191059" cy="1117430"/>
          </a:xfrm>
          <a:custGeom>
            <a:avLst/>
            <a:gdLst/>
            <a:ahLst/>
            <a:cxnLst/>
            <a:rect l="l" t="t" r="r" b="b"/>
            <a:pathLst>
              <a:path w="1786588" h="1676145">
                <a:moveTo>
                  <a:pt x="0" y="0"/>
                </a:moveTo>
                <a:lnTo>
                  <a:pt x="1786588" y="0"/>
                </a:lnTo>
                <a:lnTo>
                  <a:pt x="1786588" y="1676145"/>
                </a:lnTo>
                <a:lnTo>
                  <a:pt x="0" y="167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0B8884-B028-A71A-A55C-6B5893D1E9B2}"/>
              </a:ext>
            </a:extLst>
          </p:cNvPr>
          <p:cNvSpPr/>
          <p:nvPr/>
        </p:nvSpPr>
        <p:spPr>
          <a:xfrm rot="-10800000">
            <a:off x="491722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F7EA3B8-24FE-939F-E90B-6C51659297B9}"/>
              </a:ext>
            </a:extLst>
          </p:cNvPr>
          <p:cNvSpPr/>
          <p:nvPr/>
        </p:nvSpPr>
        <p:spPr>
          <a:xfrm rot="-10800000">
            <a:off x="2736303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BF9FE11-432C-429E-7524-12171CC405DE}"/>
              </a:ext>
            </a:extLst>
          </p:cNvPr>
          <p:cNvSpPr/>
          <p:nvPr/>
        </p:nvSpPr>
        <p:spPr>
          <a:xfrm rot="-10800000">
            <a:off x="4976886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0030CBE-15AF-28F5-50DC-C7AB0CAABEAD}"/>
              </a:ext>
            </a:extLst>
          </p:cNvPr>
          <p:cNvSpPr/>
          <p:nvPr/>
        </p:nvSpPr>
        <p:spPr>
          <a:xfrm rot="-10800000">
            <a:off x="9455700" y="5308447"/>
            <a:ext cx="2244581" cy="645317"/>
          </a:xfrm>
          <a:custGeom>
            <a:avLst/>
            <a:gdLst/>
            <a:ahLst/>
            <a:cxnLst/>
            <a:rect l="l" t="t" r="r" b="b"/>
            <a:pathLst>
              <a:path w="3366871" h="967975">
                <a:moveTo>
                  <a:pt x="0" y="0"/>
                </a:moveTo>
                <a:lnTo>
                  <a:pt x="3366871" y="0"/>
                </a:lnTo>
                <a:lnTo>
                  <a:pt x="3366871" y="967976"/>
                </a:lnTo>
                <a:lnTo>
                  <a:pt x="0" y="967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6">
            <a:extLst>
              <a:ext uri="{FF2B5EF4-FFF2-40B4-BE49-F238E27FC236}">
                <a16:creationId xmlns:a16="http://schemas.microsoft.com/office/drawing/2014/main" id="{93683BB7-D123-9927-79C9-014EF485A313}"/>
              </a:ext>
            </a:extLst>
          </p:cNvPr>
          <p:cNvGrpSpPr>
            <a:grpSpLocks noChangeAspect="1"/>
          </p:cNvGrpSpPr>
          <p:nvPr/>
        </p:nvGrpSpPr>
        <p:grpSpPr>
          <a:xfrm>
            <a:off x="8711558" y="1763138"/>
            <a:ext cx="2779475" cy="4241193"/>
            <a:chOff x="0" y="0"/>
            <a:chExt cx="5466080" cy="6350000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3C90D599-3098-3DB8-B976-9847864812B9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AE59921B-D497-94C1-8C12-DE5597A4D88F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r="-220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FE33FB6E-10B6-518F-85A0-F4E914C7ADC1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577F963A-C39C-E295-F2DA-D19DF1D2079C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8">
            <a:extLst>
              <a:ext uri="{FF2B5EF4-FFF2-40B4-BE49-F238E27FC236}">
                <a16:creationId xmlns:a16="http://schemas.microsoft.com/office/drawing/2014/main" id="{4C8EAA3E-C92B-DC3F-AD80-8E2CAF953121}"/>
              </a:ext>
            </a:extLst>
          </p:cNvPr>
          <p:cNvSpPr txBox="1"/>
          <p:nvPr/>
        </p:nvSpPr>
        <p:spPr>
          <a:xfrm>
            <a:off x="8711558" y="5518657"/>
            <a:ext cx="2414918" cy="239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6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2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44" name="Group 6">
            <a:extLst>
              <a:ext uri="{FF2B5EF4-FFF2-40B4-BE49-F238E27FC236}">
                <a16:creationId xmlns:a16="http://schemas.microsoft.com/office/drawing/2014/main" id="{83C3FE68-F6B9-54F3-B42A-9201DD8EF19D}"/>
              </a:ext>
            </a:extLst>
          </p:cNvPr>
          <p:cNvGrpSpPr>
            <a:grpSpLocks noChangeAspect="1"/>
          </p:cNvGrpSpPr>
          <p:nvPr/>
        </p:nvGrpSpPr>
        <p:grpSpPr>
          <a:xfrm>
            <a:off x="4339052" y="1763138"/>
            <a:ext cx="3650819" cy="4241193"/>
            <a:chOff x="0" y="0"/>
            <a:chExt cx="5466080" cy="6350000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4FE7E40A-1D6A-2243-BC5B-39B41F1149EF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5D527B0E-CEF5-4EE7-2B9C-591F77D1D787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r="-220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834A72A6-534A-57B2-2B5B-FD81A524C9EE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DA348544-8C2D-C73E-59CA-0241F1318FC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B0838DF-43BE-2EE8-AFF7-4F19B126FA91}"/>
              </a:ext>
            </a:extLst>
          </p:cNvPr>
          <p:cNvGrpSpPr>
            <a:grpSpLocks noChangeAspect="1"/>
          </p:cNvGrpSpPr>
          <p:nvPr/>
        </p:nvGrpSpPr>
        <p:grpSpPr>
          <a:xfrm>
            <a:off x="524083" y="1751338"/>
            <a:ext cx="3074702" cy="4241193"/>
            <a:chOff x="0" y="0"/>
            <a:chExt cx="546608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3F41D7D-0D86-5BFE-736C-2636D45CCA36}"/>
                </a:ext>
              </a:extLst>
            </p:cNvPr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1D0BFB0-3187-188A-435F-F20C5CF9C64D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r="-220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1B4E7BF-7C50-687D-9944-54BDDAAA3046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E846AA3-200C-2A89-8CBA-B970E9A7A164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BF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TextBox 38">
            <a:extLst>
              <a:ext uri="{FF2B5EF4-FFF2-40B4-BE49-F238E27FC236}">
                <a16:creationId xmlns:a16="http://schemas.microsoft.com/office/drawing/2014/main" id="{4F498AEB-883A-08BC-B580-5A265F14F259}"/>
              </a:ext>
            </a:extLst>
          </p:cNvPr>
          <p:cNvSpPr txBox="1"/>
          <p:nvPr/>
        </p:nvSpPr>
        <p:spPr>
          <a:xfrm>
            <a:off x="4627640" y="5358216"/>
            <a:ext cx="3039763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6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Вдвоём в университет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821BDF9B-ADA4-820A-B960-7EEC58700F9C}"/>
              </a:ext>
            </a:extLst>
          </p:cNvPr>
          <p:cNvSpPr txBox="1"/>
          <p:nvPr/>
        </p:nvSpPr>
        <p:spPr>
          <a:xfrm>
            <a:off x="191196" y="5368133"/>
            <a:ext cx="3680529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6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Сизова Нина</a:t>
            </a:r>
          </a:p>
        </p:txBody>
      </p:sp>
      <p:sp>
        <p:nvSpPr>
          <p:cNvPr id="37" name="Text 0">
            <a:extLst>
              <a:ext uri="{FF2B5EF4-FFF2-40B4-BE49-F238E27FC236}">
                <a16:creationId xmlns:a16="http://schemas.microsoft.com/office/drawing/2014/main" id="{9F5E0A3A-0909-8D0A-4B86-F34C5049DD01}"/>
              </a:ext>
            </a:extLst>
          </p:cNvPr>
          <p:cNvSpPr/>
          <p:nvPr/>
        </p:nvSpPr>
        <p:spPr>
          <a:xfrm>
            <a:off x="-120324" y="257812"/>
            <a:ext cx="4443901" cy="870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C0D0F"/>
                </a:solidFill>
                <a:effectLst/>
                <a:uLnTx/>
                <a:uFillTx/>
                <a:latin typeface="Lora" pitchFamily="2" charset="-52"/>
                <a:ea typeface="Inter" pitchFamily="34" charset="-122"/>
                <a:cs typeface="TAN Pearl" panose="020B0604020202020204" charset="0"/>
              </a:rPr>
              <a:t>Сёстры-двойняшки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ra" pitchFamily="2" charset="-52"/>
              <a:ea typeface="+mn-ea"/>
              <a:cs typeface="TAN Pearl" panose="020B0604020202020204" charset="0"/>
            </a:endParaRPr>
          </a:p>
        </p:txBody>
      </p:sp>
      <p:sp>
        <p:nvSpPr>
          <p:cNvPr id="39" name="AutoShape 41">
            <a:extLst>
              <a:ext uri="{FF2B5EF4-FFF2-40B4-BE49-F238E27FC236}">
                <a16:creationId xmlns:a16="http://schemas.microsoft.com/office/drawing/2014/main" id="{801DBD51-D114-B2C4-709B-6C4645EF22B9}"/>
              </a:ext>
            </a:extLst>
          </p:cNvPr>
          <p:cNvSpPr/>
          <p:nvPr/>
        </p:nvSpPr>
        <p:spPr>
          <a:xfrm>
            <a:off x="-86292" y="6547315"/>
            <a:ext cx="6920483" cy="0"/>
          </a:xfrm>
          <a:prstGeom prst="line">
            <a:avLst/>
          </a:prstGeom>
          <a:ln w="19050" cap="flat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021D70-825B-D043-797D-F21D51271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05"/>
          <a:stretch>
            <a:fillRect/>
          </a:stretch>
        </p:blipFill>
        <p:spPr>
          <a:xfrm>
            <a:off x="672596" y="1959623"/>
            <a:ext cx="2741617" cy="31541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EDA057-6F7B-DADF-D196-937DFA2DE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0" t="9476" r="14571" b="24934"/>
          <a:stretch>
            <a:fillRect/>
          </a:stretch>
        </p:blipFill>
        <p:spPr>
          <a:xfrm>
            <a:off x="8831690" y="1967296"/>
            <a:ext cx="2490838" cy="31159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82C9D26-DD33-CE16-C201-5CEB4A42EC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089"/>
          <a:stretch>
            <a:fillRect/>
          </a:stretch>
        </p:blipFill>
        <p:spPr>
          <a:xfrm>
            <a:off x="4485879" y="1910897"/>
            <a:ext cx="3284299" cy="3202863"/>
          </a:xfrm>
          <a:prstGeom prst="rect">
            <a:avLst/>
          </a:prstGeom>
        </p:spPr>
      </p:pic>
      <p:sp>
        <p:nvSpPr>
          <p:cNvPr id="22" name="TextBox 38">
            <a:extLst>
              <a:ext uri="{FF2B5EF4-FFF2-40B4-BE49-F238E27FC236}">
                <a16:creationId xmlns:a16="http://schemas.microsoft.com/office/drawing/2014/main" id="{6D526368-8359-361E-5941-3E899566F587}"/>
              </a:ext>
            </a:extLst>
          </p:cNvPr>
          <p:cNvSpPr txBox="1"/>
          <p:nvPr/>
        </p:nvSpPr>
        <p:spPr>
          <a:xfrm>
            <a:off x="8215977" y="5368133"/>
            <a:ext cx="3680529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6" rtl="0" eaLnBrk="1" fontAlgn="auto" latinLnBrk="0" hangingPunct="1">
              <a:lnSpc>
                <a:spcPts val="20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Сизова Вера</a:t>
            </a:r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27B34354-C13B-CD5A-ED9C-BF73679C1AC7}"/>
              </a:ext>
            </a:extLst>
          </p:cNvPr>
          <p:cNvSpPr txBox="1"/>
          <p:nvPr/>
        </p:nvSpPr>
        <p:spPr>
          <a:xfrm>
            <a:off x="4134101" y="645708"/>
            <a:ext cx="7110346" cy="550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1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ctr" defTabSz="609630" rtl="0" eaLnBrk="1" fontAlgn="auto" latinLnBrk="0" hangingPunct="1">
              <a:lnSpc>
                <a:spcPts val="21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Начало династии </a:t>
            </a:r>
          </a:p>
        </p:txBody>
      </p:sp>
    </p:spTree>
    <p:extLst>
      <p:ext uri="{BB962C8B-B14F-4D97-AF65-F5344CB8AC3E}">
        <p14:creationId xmlns:p14="http://schemas.microsoft.com/office/powerpoint/2010/main" val="1325569765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599</Words>
  <Application>Microsoft Office PowerPoint</Application>
  <PresentationFormat>Широкоэкранный</PresentationFormat>
  <Paragraphs>149</Paragraphs>
  <Slides>18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Inter</vt:lpstr>
      <vt:lpstr>Lora</vt:lpstr>
      <vt:lpstr>Lora Bold Italics</vt:lpstr>
      <vt:lpstr>Manrope</vt:lpstr>
      <vt:lpstr>Segoe Print</vt:lpstr>
      <vt:lpstr>TAN Pearl</vt:lpstr>
      <vt:lpstr>1_Тема Office</vt:lpstr>
      <vt:lpstr>1_Office Theme</vt:lpstr>
      <vt:lpstr>2_Тема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Невского Детский Сад</dc:creator>
  <cp:lastModifiedBy>Невского Детский Сад</cp:lastModifiedBy>
  <cp:revision>45</cp:revision>
  <dcterms:created xsi:type="dcterms:W3CDTF">2026-02-10T08:33:43Z</dcterms:created>
  <dcterms:modified xsi:type="dcterms:W3CDTF">2026-02-26T09:12:15Z</dcterms:modified>
</cp:coreProperties>
</file>